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Lst>
  <p:sldSz cx="9144000" cy="5143500" type="screen16x9"/>
  <p:notesSz cx="6858000" cy="9144000"/>
  <p:embeddedFontLst>
    <p:embeddedFont>
      <p:font typeface="Lobster" pitchFamily="2" charset="77"/>
      <p:regular r:id="rId68"/>
    </p:embeddedFont>
    <p:embeddedFont>
      <p:font typeface="Ubuntu" panose="020B0504030602030204" pitchFamily="34"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FC2032-19F4-47F5-89F5-E9F042C8E09D}">
  <a:tblStyle styleId="{E2FC2032-19F4-47F5-89F5-E9F042C8E0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39" d="100"/>
          <a:sy n="139" d="100"/>
        </p:scale>
        <p:origin x="176" y="5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3.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40cb0fcc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40cb0fcc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55f9489c70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55f9489c70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6231e6fe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f6231e6f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5f9489c70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55f9489c70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5f9489c70_0_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5f9489c70_0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5f9489c70_0_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5f9489c70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55f9489c70_0_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55f9489c70_0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55f9489c70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55f9489c70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55f9489c70_0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5f9489c70_0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5f9489c70_0_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55f9489c70_0_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fccf063d2f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fccf063d2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Total BTC: 20.99999998 million</a:t>
            </a:r>
            <a:endParaRPr/>
          </a:p>
          <a:p>
            <a:pPr marL="0" lvl="0" indent="0" algn="l" rtl="0">
              <a:spcBef>
                <a:spcPts val="0"/>
              </a:spcBef>
              <a:spcAft>
                <a:spcPts val="0"/>
              </a:spcAft>
              <a:buNone/>
            </a:pPr>
            <a:r>
              <a:rPr lang="en"/>
              <a:t>End: year 2140</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4eaeb34ab4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4eaeb34ab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55f9489c70_0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55f9489c70_0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5f9489c70_0_7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5f9489c70_0_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fccf063d2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fccf063d2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5587c9d81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5587c9d81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587c9d81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587c9d81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4ec3ae0f0b_16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4ec3ae0f0b_16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4ec3ae0f0b_16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14ec3ae0f0b_16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4eaeb34ab4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4eaeb34ab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587c9d81c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587c9d81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7b4291ee67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7b4291ee67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4eaeb34ab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4eaeb34ab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7b4291ee67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7b4291ee67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7b4291ee67_0_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17b4291ee67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5587c9d81c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5587c9d81c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7b4291ee67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7b4291ee67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5587c9d81c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5587c9d81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7b4291ee67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7b4291ee67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5587c9d81c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5587c9d81c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7b4291ee67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7b4291ee67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5587c9d81c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5587c9d81c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14ec3ae0f0b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14ec3ae0f0b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fccf063d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fccf063d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14ec3ae0f0b_16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14ec3ae0f0b_16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5587c9d81c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5587c9d81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5587c9d81c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5587c9d81c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7b4291ee67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7b4291ee67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7b4291ee67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7b4291ee6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7b4291ee67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7b4291ee6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7b4291ee67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7b4291ee67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17b4291ee67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17b4291ee67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17b4291ee67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17b4291ee67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5587c9d81c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5587c9d81c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4eaeb34ab4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4eaeb34ab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5587c9d81c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5587c9d81c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5587c9d81c_0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5587c9d81c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14ec3ae0f0b_16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14ec3ae0f0b_16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587c9d81c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587c9d81c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5587c9d81c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5587c9d81c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5587c9d81c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5587c9d81c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14ec3ae0f0b_16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14ec3ae0f0b_16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a69f8a012f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a69f8a012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E.g., today around 60000 pounds.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a69f8a012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a69f8a012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f6231e6fef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f6231e6fe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4eaeb34ab4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4eaeb34ab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5587c9d81c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5587c9d81c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a69f8a012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a69f8a012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4ec3ae0f0b_16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4ec3ae0f0b_16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a69f8a012f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a69f8a012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14ec3ae0f0b_16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14ec3ae0f0b_16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4eaeb34ab4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4eaeb34ab4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a69f8a012f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a69f8a012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4ec3ae0f0b_16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4ec3ae0f0b_16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1pPr>
            <a:lvl2pPr lvl="1"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2pPr>
            <a:lvl3pPr lvl="2"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3pPr>
            <a:lvl4pPr lvl="3"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4pPr>
            <a:lvl5pPr lvl="4"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5pPr>
            <a:lvl6pPr lvl="5"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6pPr>
            <a:lvl7pPr lvl="6"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7pPr>
            <a:lvl8pPr lvl="7"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8pPr>
            <a:lvl9pPr lvl="8"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Ubuntu"/>
              <a:buChar char="●"/>
              <a:defRPr sz="1800">
                <a:solidFill>
                  <a:schemeClr val="dk2"/>
                </a:solidFill>
                <a:latin typeface="Ubuntu"/>
                <a:ea typeface="Ubuntu"/>
                <a:cs typeface="Ubuntu"/>
                <a:sym typeface="Ubuntu"/>
              </a:defRPr>
            </a:lvl1pPr>
            <a:lvl2pPr marL="914400" lvl="1"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2pPr>
            <a:lvl3pPr marL="1371600" lvl="2"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3pPr>
            <a:lvl4pPr marL="1828800" lvl="3"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4pPr>
            <a:lvl5pPr marL="2286000" lvl="4"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5pPr>
            <a:lvl6pPr marL="2743200" lvl="5"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6pPr>
            <a:lvl7pPr marL="3200400" lvl="6"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7pPr>
            <a:lvl8pPr marL="3657600" lvl="7"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8pPr>
            <a:lvl9pPr marL="4114800" lvl="8" indent="-317500" rtl="0">
              <a:lnSpc>
                <a:spcPct val="115000"/>
              </a:lnSpc>
              <a:spcBef>
                <a:spcPts val="1600"/>
              </a:spcBef>
              <a:spcAft>
                <a:spcPts val="1600"/>
              </a:spcAft>
              <a:buClr>
                <a:schemeClr val="dk2"/>
              </a:buClr>
              <a:buSzPts val="1400"/>
              <a:buFont typeface="Ubuntu"/>
              <a:buChar char="■"/>
              <a:defRPr>
                <a:solidFill>
                  <a:schemeClr val="dk2"/>
                </a:solidFill>
                <a:latin typeface="Ubuntu"/>
                <a:ea typeface="Ubuntu"/>
                <a:cs typeface="Ubuntu"/>
                <a:sym typeface="Ubuntu"/>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Ubuntu"/>
                <a:ea typeface="Ubuntu"/>
                <a:cs typeface="Ubuntu"/>
                <a:sym typeface="Ubuntu"/>
              </a:defRPr>
            </a:lvl1pPr>
            <a:lvl2pPr lvl="1" algn="r" rtl="0">
              <a:buNone/>
              <a:defRPr sz="1000">
                <a:solidFill>
                  <a:schemeClr val="dk2"/>
                </a:solidFill>
                <a:latin typeface="Ubuntu"/>
                <a:ea typeface="Ubuntu"/>
                <a:cs typeface="Ubuntu"/>
                <a:sym typeface="Ubuntu"/>
              </a:defRPr>
            </a:lvl2pPr>
            <a:lvl3pPr lvl="2" algn="r" rtl="0">
              <a:buNone/>
              <a:defRPr sz="1000">
                <a:solidFill>
                  <a:schemeClr val="dk2"/>
                </a:solidFill>
                <a:latin typeface="Ubuntu"/>
                <a:ea typeface="Ubuntu"/>
                <a:cs typeface="Ubuntu"/>
                <a:sym typeface="Ubuntu"/>
              </a:defRPr>
            </a:lvl3pPr>
            <a:lvl4pPr lvl="3" algn="r" rtl="0">
              <a:buNone/>
              <a:defRPr sz="1000">
                <a:solidFill>
                  <a:schemeClr val="dk2"/>
                </a:solidFill>
                <a:latin typeface="Ubuntu"/>
                <a:ea typeface="Ubuntu"/>
                <a:cs typeface="Ubuntu"/>
                <a:sym typeface="Ubuntu"/>
              </a:defRPr>
            </a:lvl4pPr>
            <a:lvl5pPr lvl="4" algn="r" rtl="0">
              <a:buNone/>
              <a:defRPr sz="1000">
                <a:solidFill>
                  <a:schemeClr val="dk2"/>
                </a:solidFill>
                <a:latin typeface="Ubuntu"/>
                <a:ea typeface="Ubuntu"/>
                <a:cs typeface="Ubuntu"/>
                <a:sym typeface="Ubuntu"/>
              </a:defRPr>
            </a:lvl5pPr>
            <a:lvl6pPr lvl="5" algn="r" rtl="0">
              <a:buNone/>
              <a:defRPr sz="1000">
                <a:solidFill>
                  <a:schemeClr val="dk2"/>
                </a:solidFill>
                <a:latin typeface="Ubuntu"/>
                <a:ea typeface="Ubuntu"/>
                <a:cs typeface="Ubuntu"/>
                <a:sym typeface="Ubuntu"/>
              </a:defRPr>
            </a:lvl6pPr>
            <a:lvl7pPr lvl="6" algn="r" rtl="0">
              <a:buNone/>
              <a:defRPr sz="1000">
                <a:solidFill>
                  <a:schemeClr val="dk2"/>
                </a:solidFill>
                <a:latin typeface="Ubuntu"/>
                <a:ea typeface="Ubuntu"/>
                <a:cs typeface="Ubuntu"/>
                <a:sym typeface="Ubuntu"/>
              </a:defRPr>
            </a:lvl7pPr>
            <a:lvl8pPr lvl="7" algn="r" rtl="0">
              <a:buNone/>
              <a:defRPr sz="1000">
                <a:solidFill>
                  <a:schemeClr val="dk2"/>
                </a:solidFill>
                <a:latin typeface="Ubuntu"/>
                <a:ea typeface="Ubuntu"/>
                <a:cs typeface="Ubuntu"/>
                <a:sym typeface="Ubuntu"/>
              </a:defRPr>
            </a:lvl8pPr>
            <a:lvl9pPr lvl="8" algn="r" rtl="0">
              <a:buNone/>
              <a:defRPr sz="1000">
                <a:solidFill>
                  <a:schemeClr val="dk2"/>
                </a:solidFill>
                <a:latin typeface="Ubuntu"/>
                <a:ea typeface="Ubuntu"/>
                <a:cs typeface="Ubuntu"/>
                <a:sym typeface="Ubuntu"/>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en.bitcoin.it/wiki/Controlled_supply"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bitinfocharts.com/top-100-richest-bitcoin-addresses.html"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nicehash.com/profitability-calculator"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en.wikipedia.org/wiki/Prisoner%27s_dilemma"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311708" y="744575"/>
            <a:ext cx="8520600" cy="205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5200">
                <a:latin typeface="Ubuntu"/>
                <a:ea typeface="Ubuntu"/>
                <a:cs typeface="Ubuntu"/>
                <a:sym typeface="Ubuntu"/>
              </a:rPr>
              <a:t>Blockchains</a:t>
            </a:r>
            <a:endParaRPr sz="5200">
              <a:latin typeface="Ubuntu"/>
              <a:ea typeface="Ubuntu"/>
              <a:cs typeface="Ubuntu"/>
              <a:sym typeface="Ubuntu"/>
            </a:endParaRPr>
          </a:p>
          <a:p>
            <a:pPr marL="0" lvl="0" indent="0" algn="ctr" rtl="0">
              <a:spcBef>
                <a:spcPts val="0"/>
              </a:spcBef>
              <a:spcAft>
                <a:spcPts val="0"/>
              </a:spcAft>
              <a:buNone/>
            </a:pPr>
            <a:r>
              <a:rPr lang="en" sz="5200">
                <a:latin typeface="Ubuntu"/>
                <a:ea typeface="Ubuntu"/>
                <a:cs typeface="Ubuntu"/>
                <a:sym typeface="Ubuntu"/>
              </a:rPr>
              <a:t>&amp; Distributed Ledgers</a:t>
            </a:r>
            <a:endParaRPr sz="5200">
              <a:latin typeface="Ubuntu"/>
              <a:ea typeface="Ubuntu"/>
              <a:cs typeface="Ubuntu"/>
              <a:sym typeface="Ubuntu"/>
            </a:endParaRPr>
          </a:p>
        </p:txBody>
      </p:sp>
      <p:sp>
        <p:nvSpPr>
          <p:cNvPr id="100" name="Google Shape;100;p25"/>
          <p:cNvSpPr txBo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595959"/>
                </a:solidFill>
                <a:latin typeface="Ubuntu"/>
                <a:ea typeface="Ubuntu"/>
                <a:cs typeface="Ubuntu"/>
                <a:sym typeface="Ubuntu"/>
              </a:rPr>
              <a:t>Lecture 07</a:t>
            </a:r>
            <a:endParaRPr sz="2800">
              <a:solidFill>
                <a:srgbClr val="595959"/>
              </a:solidFill>
              <a:latin typeface="Ubuntu"/>
              <a:ea typeface="Ubuntu"/>
              <a:cs typeface="Ubuntu"/>
              <a:sym typeface="Ubuntu"/>
            </a:endParaRPr>
          </a:p>
        </p:txBody>
      </p:sp>
      <p:sp>
        <p:nvSpPr>
          <p:cNvPr id="101" name="Google Shape;101;p25"/>
          <p:cNvSpPr txBox="1"/>
          <p:nvPr/>
        </p:nvSpPr>
        <p:spPr>
          <a:xfrm>
            <a:off x="0" y="3618400"/>
            <a:ext cx="9144000" cy="6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latin typeface="Ubuntu"/>
                <a:ea typeface="Ubuntu"/>
                <a:cs typeface="Ubuntu"/>
                <a:sym typeface="Ubuntu"/>
              </a:rPr>
              <a:t>Aggelos Kiayias</a:t>
            </a:r>
            <a:endParaRPr sz="2400" dirty="0">
              <a:latin typeface="Ubuntu"/>
              <a:ea typeface="Ubuntu"/>
              <a:cs typeface="Ubuntu"/>
              <a:sym typeface="Ubuntu"/>
            </a:endParaRPr>
          </a:p>
          <a:p>
            <a:pPr marL="0" lvl="0" indent="0" algn="ctr" rtl="0">
              <a:spcBef>
                <a:spcPts val="0"/>
              </a:spcBef>
              <a:spcAft>
                <a:spcPts val="0"/>
              </a:spcAft>
              <a:buNone/>
            </a:pPr>
            <a:endParaRPr dirty="0">
              <a:latin typeface="Ubuntu"/>
              <a:ea typeface="Ubuntu"/>
              <a:cs typeface="Ubuntu"/>
              <a:sym typeface="Ubuntu"/>
            </a:endParaRPr>
          </a:p>
        </p:txBody>
      </p:sp>
      <p:sp>
        <p:nvSpPr>
          <p:cNvPr id="102" name="Google Shape;102;p25"/>
          <p:cNvSpPr txBox="1"/>
          <p:nvPr/>
        </p:nvSpPr>
        <p:spPr>
          <a:xfrm>
            <a:off x="4105100" y="4635300"/>
            <a:ext cx="4896300" cy="50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Ubuntu"/>
                <a:ea typeface="Ubuntu"/>
                <a:cs typeface="Ubuntu"/>
                <a:sym typeface="Ubuntu"/>
              </a:rPr>
              <a:t>Slide credits: AK, Dimitris </a:t>
            </a:r>
            <a:r>
              <a:rPr lang="en" dirty="0" err="1">
                <a:solidFill>
                  <a:schemeClr val="dk1"/>
                </a:solidFill>
                <a:latin typeface="Ubuntu"/>
                <a:ea typeface="Ubuntu"/>
                <a:cs typeface="Ubuntu"/>
                <a:sym typeface="Ubuntu"/>
              </a:rPr>
              <a:t>Karakostas</a:t>
            </a:r>
            <a:r>
              <a:rPr lang="en" dirty="0">
                <a:solidFill>
                  <a:schemeClr val="dk1"/>
                </a:solidFill>
                <a:latin typeface="Ubuntu"/>
                <a:ea typeface="Ubuntu"/>
                <a:cs typeface="Ubuntu"/>
                <a:sym typeface="Ubuntu"/>
              </a:rPr>
              <a:t>, </a:t>
            </a:r>
            <a:r>
              <a:rPr lang="en" dirty="0" err="1">
                <a:solidFill>
                  <a:schemeClr val="dk1"/>
                </a:solidFill>
                <a:latin typeface="Ubuntu"/>
                <a:ea typeface="Ubuntu"/>
                <a:cs typeface="Ubuntu"/>
                <a:sym typeface="Ubuntu"/>
              </a:rPr>
              <a:t>Dionysis</a:t>
            </a:r>
            <a:r>
              <a:rPr lang="en" dirty="0">
                <a:solidFill>
                  <a:schemeClr val="dk1"/>
                </a:solidFill>
                <a:latin typeface="Ubuntu"/>
                <a:ea typeface="Ubuntu"/>
                <a:cs typeface="Ubuntu"/>
                <a:sym typeface="Ubuntu"/>
              </a:rPr>
              <a:t> </a:t>
            </a:r>
            <a:r>
              <a:rPr lang="en" dirty="0" err="1">
                <a:solidFill>
                  <a:schemeClr val="dk1"/>
                </a:solidFill>
                <a:latin typeface="Ubuntu"/>
                <a:ea typeface="Ubuntu"/>
                <a:cs typeface="Ubuntu"/>
                <a:sym typeface="Ubuntu"/>
              </a:rPr>
              <a:t>Zindros</a:t>
            </a:r>
            <a:r>
              <a:rPr lang="en" dirty="0">
                <a:solidFill>
                  <a:schemeClr val="dk1"/>
                </a:solidFill>
                <a:latin typeface="Ubuntu"/>
                <a:ea typeface="Ubuntu"/>
                <a:cs typeface="Ubuntu"/>
                <a:sym typeface="Ubuntu"/>
              </a:rPr>
              <a:t>, Christos </a:t>
            </a:r>
            <a:r>
              <a:rPr lang="en" dirty="0" err="1">
                <a:solidFill>
                  <a:schemeClr val="dk1"/>
                </a:solidFill>
                <a:latin typeface="Ubuntu"/>
                <a:ea typeface="Ubuntu"/>
                <a:cs typeface="Ubuntu"/>
                <a:sym typeface="Ubuntu"/>
              </a:rPr>
              <a:t>Nasikas</a:t>
            </a:r>
            <a:r>
              <a:rPr lang="en" dirty="0">
                <a:solidFill>
                  <a:schemeClr val="dk1"/>
                </a:solidFill>
                <a:latin typeface="Ubuntu"/>
                <a:ea typeface="Ubuntu"/>
                <a:cs typeface="Ubuntu"/>
                <a:sym typeface="Ubuntu"/>
              </a:rPr>
              <a:t>, Aikaterini-</a:t>
            </a:r>
            <a:r>
              <a:rPr lang="en" dirty="0" err="1">
                <a:solidFill>
                  <a:schemeClr val="dk1"/>
                </a:solidFill>
                <a:latin typeface="Ubuntu"/>
                <a:ea typeface="Ubuntu"/>
                <a:cs typeface="Ubuntu"/>
                <a:sym typeface="Ubuntu"/>
              </a:rPr>
              <a:t>Panagiota</a:t>
            </a:r>
            <a:r>
              <a:rPr lang="en" dirty="0">
                <a:solidFill>
                  <a:schemeClr val="dk1"/>
                </a:solidFill>
                <a:latin typeface="Ubuntu"/>
                <a:ea typeface="Ubuntu"/>
                <a:cs typeface="Ubuntu"/>
                <a:sym typeface="Ubuntu"/>
              </a:rPr>
              <a:t> </a:t>
            </a:r>
            <a:r>
              <a:rPr lang="en" dirty="0" err="1">
                <a:solidFill>
                  <a:schemeClr val="dk1"/>
                </a:solidFill>
                <a:latin typeface="Ubuntu"/>
                <a:ea typeface="Ubuntu"/>
                <a:cs typeface="Ubuntu"/>
                <a:sym typeface="Ubuntu"/>
              </a:rPr>
              <a:t>Stouka</a:t>
            </a:r>
            <a:endParaRPr dirty="0">
              <a:solidFill>
                <a:schemeClr val="dk1"/>
              </a:solidFill>
              <a:latin typeface="Ubuntu"/>
              <a:ea typeface="Ubuntu"/>
              <a:cs typeface="Ubuntu"/>
              <a:sym typeface="Ubuntu"/>
            </a:endParaRPr>
          </a:p>
        </p:txBody>
      </p:sp>
      <p:pic>
        <p:nvPicPr>
          <p:cNvPr id="103" name="Google Shape;103;p25"/>
          <p:cNvPicPr preferRelativeResize="0"/>
          <p:nvPr/>
        </p:nvPicPr>
        <p:blipFill>
          <a:blip r:embed="rId3">
            <a:alphaModFix/>
          </a:blip>
          <a:stretch>
            <a:fillRect/>
          </a:stretch>
        </p:blipFill>
        <p:spPr>
          <a:xfrm>
            <a:off x="311702" y="4756599"/>
            <a:ext cx="759125" cy="265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incentives</a:t>
            </a:r>
            <a:endParaRPr/>
          </a:p>
        </p:txBody>
      </p:sp>
      <p:sp>
        <p:nvSpPr>
          <p:cNvPr id="157" name="Google Shape;157;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miner is incentivized to mine in 2 ways:</a:t>
            </a:r>
            <a:endParaRPr>
              <a:solidFill>
                <a:schemeClr val="dk1"/>
              </a:solidFill>
            </a:endParaRPr>
          </a:p>
          <a:p>
            <a:pPr marL="457200" lvl="0" indent="-342900" algn="l" rtl="0">
              <a:spcBef>
                <a:spcPts val="1600"/>
              </a:spcBef>
              <a:spcAft>
                <a:spcPts val="0"/>
              </a:spcAft>
              <a:buClr>
                <a:schemeClr val="dk1"/>
              </a:buClr>
              <a:buSzPts val="1800"/>
              <a:buAutoNum type="arabicPeriod"/>
            </a:pPr>
            <a:r>
              <a:rPr lang="en">
                <a:solidFill>
                  <a:schemeClr val="dk1"/>
                </a:solidFill>
              </a:rPr>
              <a:t>Transaction Fees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(Fixed) Block Rewards</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fees</a:t>
            </a:r>
            <a:endParaRPr/>
          </a:p>
        </p:txBody>
      </p:sp>
      <p:sp>
        <p:nvSpPr>
          <p:cNvPr id="163" name="Google Shape;163;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[Recall] A transaction defines inputs and outputs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Value conservation law: </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&lt;sum of input values&gt;</a:t>
            </a:r>
            <a:r>
              <a:rPr lang="en">
                <a:solidFill>
                  <a:schemeClr val="dk1"/>
                </a:solidFill>
              </a:rPr>
              <a:t> ≥ </a:t>
            </a:r>
            <a:r>
              <a:rPr lang="en" i="1">
                <a:solidFill>
                  <a:schemeClr val="dk1"/>
                </a:solidFill>
              </a:rPr>
              <a:t>&lt;sum of output values&gt;</a:t>
            </a:r>
            <a:endParaRPr i="1">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No amount value is created by a simple transaction</a:t>
            </a:r>
            <a:endParaRPr>
              <a:solidFill>
                <a:schemeClr val="dk1"/>
              </a:solidFill>
            </a:endParaRPr>
          </a:p>
          <a:p>
            <a:pPr marL="457200" lvl="0" indent="-342900" algn="l" rtl="0">
              <a:spcBef>
                <a:spcPts val="0"/>
              </a:spcBef>
              <a:spcAft>
                <a:spcPts val="0"/>
              </a:spcAft>
              <a:buClr>
                <a:schemeClr val="dk1"/>
              </a:buClr>
              <a:buSzPts val="1800"/>
              <a:buChar char="●"/>
            </a:pPr>
            <a:r>
              <a:rPr lang="en" i="1">
                <a:solidFill>
                  <a:schemeClr val="dk1"/>
                </a:solidFill>
              </a:rPr>
              <a:t>Transaction fees</a:t>
            </a:r>
            <a:r>
              <a:rPr lang="en">
                <a:solidFill>
                  <a:schemeClr val="dk1"/>
                </a:solidFill>
              </a:rPr>
              <a:t>: the remaining money from the conservation law of value</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tx_fees = Σ</a:t>
            </a:r>
            <a:r>
              <a:rPr lang="en" i="1" baseline="-25000">
                <a:solidFill>
                  <a:schemeClr val="dk1"/>
                </a:solidFill>
              </a:rPr>
              <a:t>i ∈ in(tx)</a:t>
            </a:r>
            <a:r>
              <a:rPr lang="en" i="1">
                <a:solidFill>
                  <a:schemeClr val="dk1"/>
                </a:solidFill>
              </a:rPr>
              <a:t> w(i) - Σ</a:t>
            </a:r>
            <a:r>
              <a:rPr lang="en" i="1" baseline="-25000">
                <a:solidFill>
                  <a:schemeClr val="dk1"/>
                </a:solidFill>
              </a:rPr>
              <a:t>o ∈ out(tx)</a:t>
            </a:r>
            <a:r>
              <a:rPr lang="en" i="1">
                <a:solidFill>
                  <a:schemeClr val="dk1"/>
                </a:solidFill>
              </a:rPr>
              <a:t> w(o)</a:t>
            </a:r>
            <a:r>
              <a:rPr lang="en">
                <a:solidFill>
                  <a:schemeClr val="dk1"/>
                </a:solidFill>
              </a:rPr>
              <a:t>, where w(.) is value</a:t>
            </a:r>
            <a:endParaRPr>
              <a:solidFill>
                <a:schemeClr val="dk1"/>
              </a:solidFill>
              <a:highlight>
                <a:schemeClr val="lt1"/>
              </a:highlight>
            </a:endParaRPr>
          </a:p>
          <a:p>
            <a:pPr marL="457200" lvl="0" indent="-342900" algn="l" rtl="0">
              <a:spcBef>
                <a:spcPts val="0"/>
              </a:spcBef>
              <a:spcAft>
                <a:spcPts val="0"/>
              </a:spcAft>
              <a:buClr>
                <a:schemeClr val="dk1"/>
              </a:buClr>
              <a:buSzPts val="1800"/>
              <a:buChar char="●"/>
            </a:pPr>
            <a:r>
              <a:rPr lang="en">
                <a:solidFill>
                  <a:schemeClr val="dk1"/>
                </a:solidFill>
                <a:highlight>
                  <a:schemeClr val="lt1"/>
                </a:highlight>
              </a:rPr>
              <a:t>Each transaction’s fees are claimed by the miner who included the respective transaction in their block</a:t>
            </a:r>
            <a:endParaRPr>
              <a:solidFill>
                <a:schemeClr val="dk1"/>
              </a:solidFill>
              <a:highlight>
                <a:schemeClr val="lt1"/>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block rewards</a:t>
            </a:r>
            <a:endParaRPr/>
          </a:p>
        </p:txBody>
      </p:sp>
      <p:sp>
        <p:nvSpPr>
          <p:cNvPr id="169" name="Google Shape;169;p36"/>
          <p:cNvSpPr txBox="1">
            <a:spLocks noGrp="1"/>
          </p:cNvSpPr>
          <p:nvPr>
            <p:ph type="body" idx="1"/>
          </p:nvPr>
        </p:nvSpPr>
        <p:spPr>
          <a:xfrm>
            <a:off x="311700" y="1152475"/>
            <a:ext cx="8520600" cy="1904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A miner is given a </a:t>
            </a:r>
            <a:r>
              <a:rPr lang="en" b="1" dirty="0">
                <a:solidFill>
                  <a:schemeClr val="dk1"/>
                </a:solidFill>
              </a:rPr>
              <a:t>fixed reward per block</a:t>
            </a:r>
            <a:r>
              <a:rPr lang="en" dirty="0">
                <a:solidFill>
                  <a:schemeClr val="dk1"/>
                </a:solidFill>
              </a:rPr>
              <a:t> they create</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only way to create </a:t>
            </a:r>
            <a:r>
              <a:rPr lang="en" i="1" dirty="0">
                <a:solidFill>
                  <a:schemeClr val="dk1"/>
                </a:solidFill>
              </a:rPr>
              <a:t>new</a:t>
            </a:r>
            <a:r>
              <a:rPr lang="en" dirty="0">
                <a:solidFill>
                  <a:schemeClr val="dk1"/>
                </a:solidFill>
              </a:rPr>
              <a:t> coins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In 2024 Bitcoin: 3.125 BTC</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The </a:t>
            </a:r>
            <a:r>
              <a:rPr lang="en" i="1" dirty="0">
                <a:solidFill>
                  <a:schemeClr val="dk1"/>
                </a:solidFill>
              </a:rPr>
              <a:t>block reward</a:t>
            </a:r>
            <a:r>
              <a:rPr lang="en" dirty="0">
                <a:solidFill>
                  <a:schemeClr val="dk1"/>
                </a:solidFill>
              </a:rPr>
              <a:t> and the </a:t>
            </a:r>
            <a:r>
              <a:rPr lang="en" i="1" dirty="0">
                <a:solidFill>
                  <a:schemeClr val="dk1"/>
                </a:solidFill>
              </a:rPr>
              <a:t>transaction fees</a:t>
            </a:r>
            <a:r>
              <a:rPr lang="en" dirty="0">
                <a:solidFill>
                  <a:schemeClr val="dk1"/>
                </a:solidFill>
              </a:rPr>
              <a:t> are claimed by the miner via a </a:t>
            </a:r>
            <a:r>
              <a:rPr lang="en" b="1" dirty="0" err="1">
                <a:solidFill>
                  <a:schemeClr val="dk1"/>
                </a:solidFill>
              </a:rPr>
              <a:t>coinbase</a:t>
            </a:r>
            <a:r>
              <a:rPr lang="en" b="1" dirty="0">
                <a:solidFill>
                  <a:schemeClr val="dk1"/>
                </a:solidFill>
              </a:rPr>
              <a:t> transaction</a:t>
            </a:r>
            <a:endParaRPr i="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Example:</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aggregate </a:t>
            </a:r>
            <a:r>
              <a:rPr lang="en" dirty="0" err="1">
                <a:solidFill>
                  <a:schemeClr val="dk1"/>
                </a:solidFill>
              </a:rPr>
              <a:t>tx</a:t>
            </a:r>
            <a:r>
              <a:rPr lang="en" dirty="0">
                <a:solidFill>
                  <a:schemeClr val="dk1"/>
                </a:solidFill>
              </a:rPr>
              <a:t> fees = 0.5 BTC</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 reward = 6.25 BTC</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value of </a:t>
            </a:r>
            <a:r>
              <a:rPr lang="en" dirty="0" err="1">
                <a:solidFill>
                  <a:schemeClr val="dk1"/>
                </a:solidFill>
              </a:rPr>
              <a:t>coinbase</a:t>
            </a:r>
            <a:r>
              <a:rPr lang="en" dirty="0">
                <a:solidFill>
                  <a:schemeClr val="dk1"/>
                </a:solidFill>
              </a:rPr>
              <a:t> </a:t>
            </a:r>
            <a:r>
              <a:rPr lang="en" dirty="0" err="1">
                <a:solidFill>
                  <a:schemeClr val="dk1"/>
                </a:solidFill>
              </a:rPr>
              <a:t>tx</a:t>
            </a:r>
            <a:r>
              <a:rPr lang="en" dirty="0">
                <a:solidFill>
                  <a:schemeClr val="dk1"/>
                </a:solidFill>
              </a:rPr>
              <a:t> output = 6.75 BTC</a:t>
            </a:r>
            <a:endParaRPr dirty="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coinbase transaction</a:t>
            </a:r>
            <a:endParaRPr/>
          </a:p>
        </p:txBody>
      </p:sp>
      <p:sp>
        <p:nvSpPr>
          <p:cNvPr id="175" name="Google Shape;175;p37"/>
          <p:cNvSpPr/>
          <p:nvPr/>
        </p:nvSpPr>
        <p:spPr>
          <a:xfrm>
            <a:off x="3490039" y="3757975"/>
            <a:ext cx="409800" cy="409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p:txBody>
      </p:sp>
      <p:sp>
        <p:nvSpPr>
          <p:cNvPr id="176" name="Google Shape;176;p37"/>
          <p:cNvSpPr txBox="1">
            <a:spLocks noGrp="1"/>
          </p:cNvSpPr>
          <p:nvPr>
            <p:ph type="body" idx="1"/>
          </p:nvPr>
        </p:nvSpPr>
        <p:spPr>
          <a:xfrm>
            <a:off x="311700" y="1152475"/>
            <a:ext cx="8520600" cy="201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a:t>
            </a:r>
            <a:r>
              <a:rPr lang="en" b="1">
                <a:solidFill>
                  <a:schemeClr val="dk1"/>
                </a:solidFill>
              </a:rPr>
              <a:t>coinbase transaction</a:t>
            </a:r>
            <a:r>
              <a:rPr lang="en">
                <a:solidFill>
                  <a:schemeClr val="dk1"/>
                </a:solidFill>
              </a:rPr>
              <a:t> is the transaction by which a miner is paid their rewards (tx fees + fixed block reward)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There can only be </a:t>
            </a:r>
            <a:r>
              <a:rPr lang="en" b="1">
                <a:solidFill>
                  <a:schemeClr val="dk1"/>
                </a:solidFill>
              </a:rPr>
              <a:t>one coinbase transaction</a:t>
            </a:r>
            <a:r>
              <a:rPr lang="en">
                <a:solidFill>
                  <a:schemeClr val="dk1"/>
                </a:solidFill>
              </a:rPr>
              <a:t> per block</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It is the </a:t>
            </a:r>
            <a:r>
              <a:rPr lang="en" b="1">
                <a:solidFill>
                  <a:schemeClr val="dk1"/>
                </a:solidFill>
              </a:rPr>
              <a:t>first</a:t>
            </a:r>
            <a:r>
              <a:rPr lang="en">
                <a:solidFill>
                  <a:schemeClr val="dk1"/>
                </a:solidFill>
              </a:rPr>
              <a:t> transaction that appears in the block</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It has </a:t>
            </a:r>
            <a:r>
              <a:rPr lang="en" i="1">
                <a:solidFill>
                  <a:schemeClr val="dk1"/>
                </a:solidFill>
              </a:rPr>
              <a:t>no inputs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This is </a:t>
            </a:r>
            <a:r>
              <a:rPr lang="en" i="1">
                <a:solidFill>
                  <a:schemeClr val="dk1"/>
                </a:solidFill>
              </a:rPr>
              <a:t>the only way</a:t>
            </a:r>
            <a:r>
              <a:rPr lang="en">
                <a:solidFill>
                  <a:schemeClr val="dk1"/>
                </a:solidFill>
              </a:rPr>
              <a:t> new bitcoins are generated</a:t>
            </a:r>
            <a:endParaRPr>
              <a:solidFill>
                <a:schemeClr val="dk1"/>
              </a:solidFill>
            </a:endParaRPr>
          </a:p>
        </p:txBody>
      </p:sp>
      <p:cxnSp>
        <p:nvCxnSpPr>
          <p:cNvPr id="177" name="Google Shape;177;p37"/>
          <p:cNvCxnSpPr/>
          <p:nvPr/>
        </p:nvCxnSpPr>
        <p:spPr>
          <a:xfrm>
            <a:off x="3897619" y="3962875"/>
            <a:ext cx="1329900" cy="0"/>
          </a:xfrm>
          <a:prstGeom prst="straightConnector1">
            <a:avLst/>
          </a:prstGeom>
          <a:noFill/>
          <a:ln w="9525" cap="flat" cmpd="sng">
            <a:solidFill>
              <a:schemeClr val="dk2"/>
            </a:solidFill>
            <a:prstDash val="solid"/>
            <a:round/>
            <a:headEnd type="none" w="med" len="med"/>
            <a:tailEnd type="triangle" w="med" len="med"/>
          </a:ln>
        </p:spPr>
      </p:cxnSp>
      <p:sp>
        <p:nvSpPr>
          <p:cNvPr id="178" name="Google Shape;178;p37"/>
          <p:cNvSpPr txBox="1"/>
          <p:nvPr/>
        </p:nvSpPr>
        <p:spPr>
          <a:xfrm>
            <a:off x="3934814" y="3587463"/>
            <a:ext cx="1255500" cy="40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6.75 BTC</a:t>
            </a:r>
            <a:endParaRPr/>
          </a:p>
        </p:txBody>
      </p:sp>
      <p:sp>
        <p:nvSpPr>
          <p:cNvPr id="179" name="Google Shape;179;p37"/>
          <p:cNvSpPr txBox="1"/>
          <p:nvPr/>
        </p:nvSpPr>
        <p:spPr>
          <a:xfrm>
            <a:off x="4267464" y="3928488"/>
            <a:ext cx="694200" cy="40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miner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coinbase transaction</a:t>
            </a:r>
            <a:endParaRPr/>
          </a:p>
        </p:txBody>
      </p:sp>
      <p:sp>
        <p:nvSpPr>
          <p:cNvPr id="185" name="Google Shape;185;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As it does not have any inputs, a coinbase tx’s scriptSig can be anything</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scriptSig is used for certain block metadata:</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block height (verified for validity)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name of the mining pool/user that mined the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Extra entropy (nonce)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Signalling for protocol updates (whether a miner is in favour of an upgrade or not, e.g., a hard fork)</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[Recall] A </a:t>
            </a:r>
            <a:r>
              <a:rPr lang="en" dirty="0" err="1">
                <a:solidFill>
                  <a:schemeClr val="dk1"/>
                </a:solidFill>
              </a:rPr>
              <a:t>tx</a:t>
            </a:r>
            <a:r>
              <a:rPr lang="en" dirty="0">
                <a:solidFill>
                  <a:schemeClr val="dk1"/>
                </a:solidFill>
              </a:rPr>
              <a:t> consumes existing outputs (</a:t>
            </a:r>
            <a:r>
              <a:rPr lang="en" dirty="0" err="1">
                <a:solidFill>
                  <a:schemeClr val="dk1"/>
                </a:solidFill>
              </a:rPr>
              <a:t>UTxOs</a:t>
            </a:r>
            <a:r>
              <a:rPr lang="en" dirty="0">
                <a:solidFill>
                  <a:schemeClr val="dk1"/>
                </a:solidFill>
              </a:rPr>
              <a:t>) and creates new </a:t>
            </a:r>
            <a:r>
              <a:rPr lang="en" dirty="0" err="1">
                <a:solidFill>
                  <a:schemeClr val="dk1"/>
                </a:solidFill>
              </a:rPr>
              <a:t>UTxOs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induction step</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Coinbase </a:t>
            </a:r>
            <a:r>
              <a:rPr lang="en" dirty="0" err="1">
                <a:solidFill>
                  <a:schemeClr val="dk1"/>
                </a:solidFill>
              </a:rPr>
              <a:t>tx</a:t>
            </a:r>
            <a:r>
              <a:rPr lang="en" dirty="0">
                <a:solidFill>
                  <a:schemeClr val="dk1"/>
                </a:solidFill>
              </a:rPr>
              <a:t> is the </a:t>
            </a:r>
            <a:r>
              <a:rPr lang="en" b="1" dirty="0">
                <a:solidFill>
                  <a:schemeClr val="dk1"/>
                </a:solidFill>
              </a:rPr>
              <a:t>induction basis</a:t>
            </a:r>
            <a:r>
              <a:rPr lang="en" dirty="0">
                <a:solidFill>
                  <a:schemeClr val="dk1"/>
                </a:solidFill>
              </a:rPr>
              <a:t> for transaction validity</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Has no inputs, so does not conform to the conservation law of value.</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Is not part of the </a:t>
            </a:r>
            <a:r>
              <a:rPr lang="en" dirty="0" err="1">
                <a:solidFill>
                  <a:schemeClr val="dk1"/>
                </a:solidFill>
              </a:rPr>
              <a:t>mempool</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only included in blocks directly</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When a Bitcoin block is confirmed, the </a:t>
            </a:r>
            <a:r>
              <a:rPr lang="en" dirty="0" err="1">
                <a:solidFill>
                  <a:schemeClr val="dk1"/>
                </a:solidFill>
              </a:rPr>
              <a:t>coinbase</a:t>
            </a:r>
            <a:r>
              <a:rPr lang="en" dirty="0">
                <a:solidFill>
                  <a:schemeClr val="dk1"/>
                </a:solidFill>
              </a:rPr>
              <a:t> is checked for validity: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It is the first in the block</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There’s only one of it</a:t>
            </a:r>
            <a:endParaRPr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output value ≤ block reward + block </a:t>
            </a:r>
            <a:r>
              <a:rPr lang="en" b="1" dirty="0" err="1">
                <a:solidFill>
                  <a:schemeClr val="dk1"/>
                </a:solidFill>
              </a:rPr>
              <a:t>tx</a:t>
            </a:r>
            <a:r>
              <a:rPr lang="en" b="1" dirty="0">
                <a:solidFill>
                  <a:schemeClr val="dk1"/>
                </a:solidFill>
              </a:rPr>
              <a:t> fees</a:t>
            </a:r>
            <a:endParaRPr b="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 malicious miner cannot generate more money (than determined by Bitcoin’s monetary policy protocol)</a:t>
            </a:r>
            <a:endParaRPr dirty="0">
              <a:solidFill>
                <a:schemeClr val="dk1"/>
              </a:solidFill>
            </a:endParaRPr>
          </a:p>
          <a:p>
            <a:pPr marL="0" lvl="0" indent="0" algn="l" rtl="0">
              <a:spcBef>
                <a:spcPts val="1600"/>
              </a:spcBef>
              <a:spcAft>
                <a:spcPts val="1600"/>
              </a:spcAft>
              <a:buNone/>
            </a:pPr>
            <a:endParaRPr dirty="0">
              <a:solidFill>
                <a:schemeClr val="dk1"/>
              </a:solidFill>
            </a:endParaRPr>
          </a:p>
        </p:txBody>
      </p:sp>
      <p:sp>
        <p:nvSpPr>
          <p:cNvPr id="191" name="Google Shape;191;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Coinbase transaction validity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supply in Bitcoin</a:t>
            </a:r>
            <a:endParaRPr/>
          </a:p>
        </p:txBody>
      </p:sp>
      <p:sp>
        <p:nvSpPr>
          <p:cNvPr id="197" name="Google Shape;197;p40"/>
          <p:cNvSpPr txBox="1">
            <a:spLocks noGrp="1"/>
          </p:cNvSpPr>
          <p:nvPr>
            <p:ph type="body" idx="1"/>
          </p:nvPr>
        </p:nvSpPr>
        <p:spPr>
          <a:xfrm>
            <a:off x="311700" y="1152475"/>
            <a:ext cx="8520600" cy="2703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The </a:t>
            </a:r>
            <a:r>
              <a:rPr lang="en" b="1" dirty="0">
                <a:solidFill>
                  <a:schemeClr val="dk1"/>
                </a:solidFill>
              </a:rPr>
              <a:t>money supply</a:t>
            </a:r>
            <a:r>
              <a:rPr lang="en" dirty="0">
                <a:solidFill>
                  <a:schemeClr val="dk1"/>
                </a:solidFill>
              </a:rPr>
              <a:t> in Bitcoin is </a:t>
            </a:r>
            <a:r>
              <a:rPr lang="en" b="1" dirty="0">
                <a:solidFill>
                  <a:schemeClr val="dk1"/>
                </a:solidFill>
              </a:rPr>
              <a:t>algorithmically predetermined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Upper-capped total amount of tokens</a:t>
            </a:r>
          </a:p>
          <a:p>
            <a:pPr marL="914400" lvl="1" indent="-317500" algn="l" rtl="0">
              <a:spcBef>
                <a:spcPts val="0"/>
              </a:spcBef>
              <a:spcAft>
                <a:spcPts val="0"/>
              </a:spcAft>
              <a:buClr>
                <a:schemeClr val="dk1"/>
              </a:buClr>
              <a:buSzPts val="1400"/>
              <a:buChar char="○"/>
            </a:pPr>
            <a:r>
              <a:rPr lang="en" dirty="0">
                <a:solidFill>
                  <a:schemeClr val="dk1"/>
                </a:solidFill>
              </a:rPr>
              <a:t>Sometimes compared to “digital gold”</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Achieved with an </a:t>
            </a:r>
            <a:r>
              <a:rPr lang="en" b="1" dirty="0">
                <a:solidFill>
                  <a:schemeClr val="dk1"/>
                </a:solidFill>
              </a:rPr>
              <a:t>algorithm</a:t>
            </a:r>
            <a:r>
              <a:rPr lang="en" dirty="0">
                <a:solidFill>
                  <a:schemeClr val="dk1"/>
                </a:solidFill>
              </a:rPr>
              <a:t> known beforehand to all</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Concretely: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a:t>
            </a:r>
            <a:r>
              <a:rPr lang="en" dirty="0" err="1">
                <a:solidFill>
                  <a:schemeClr val="dk1"/>
                </a:solidFill>
              </a:rPr>
              <a:t>coinbase</a:t>
            </a:r>
            <a:r>
              <a:rPr lang="en" dirty="0">
                <a:solidFill>
                  <a:schemeClr val="dk1"/>
                </a:solidFill>
              </a:rPr>
              <a:t> of </a:t>
            </a:r>
            <a:r>
              <a:rPr lang="en" b="1" dirty="0">
                <a:solidFill>
                  <a:schemeClr val="dk1"/>
                </a:solidFill>
              </a:rPr>
              <a:t>genesis</a:t>
            </a:r>
            <a:r>
              <a:rPr lang="en" dirty="0">
                <a:solidFill>
                  <a:schemeClr val="dk1"/>
                </a:solidFill>
              </a:rPr>
              <a:t> has reward </a:t>
            </a:r>
            <a:r>
              <a:rPr lang="en" b="1" dirty="0">
                <a:solidFill>
                  <a:schemeClr val="dk1"/>
                </a:solidFill>
              </a:rPr>
              <a:t>50 BTC</a:t>
            </a:r>
            <a:endParaRPr b="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Each next block has reward equal to its previous block</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Every 210,000 blocks (on expectation: </a:t>
            </a:r>
            <a:r>
              <a:rPr lang="en" i="1" dirty="0">
                <a:solidFill>
                  <a:schemeClr val="dk1"/>
                </a:solidFill>
              </a:rPr>
              <a:t>4 years</a:t>
            </a:r>
            <a:r>
              <a:rPr lang="en" dirty="0">
                <a:solidFill>
                  <a:schemeClr val="dk1"/>
                </a:solidFill>
              </a:rPr>
              <a:t>), the reward is </a:t>
            </a:r>
            <a:r>
              <a:rPr lang="en" b="1" dirty="0">
                <a:solidFill>
                  <a:schemeClr val="dk1"/>
                </a:solidFill>
              </a:rPr>
              <a:t>halved</a:t>
            </a:r>
            <a:endParaRPr b="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duration during which rewards stay the same is known as an </a:t>
            </a:r>
            <a:r>
              <a:rPr lang="en" b="1" dirty="0">
                <a:solidFill>
                  <a:schemeClr val="dk1"/>
                </a:solidFill>
              </a:rPr>
              <a:t>era</a:t>
            </a:r>
            <a:endParaRPr dirty="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41"/>
          <p:cNvSpPr txBox="1"/>
          <p:nvPr/>
        </p:nvSpPr>
        <p:spPr>
          <a:xfrm>
            <a:off x="1008494" y="2132575"/>
            <a:ext cx="2326200" cy="60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4"/>
                </a:solidFill>
              </a:rPr>
              <a:t>number of eras </a:t>
            </a:r>
            <a:br>
              <a:rPr lang="en" b="1">
                <a:solidFill>
                  <a:schemeClr val="accent4"/>
                </a:solidFill>
              </a:rPr>
            </a:br>
            <a:r>
              <a:rPr lang="en" b="1">
                <a:solidFill>
                  <a:schemeClr val="accent4"/>
                </a:solidFill>
              </a:rPr>
              <a:t>until reward is negligible</a:t>
            </a:r>
            <a:endParaRPr b="1">
              <a:solidFill>
                <a:schemeClr val="accent4"/>
              </a:solidFill>
            </a:endParaRPr>
          </a:p>
        </p:txBody>
      </p:sp>
      <p:sp>
        <p:nvSpPr>
          <p:cNvPr id="203" name="Google Shape;203;p41"/>
          <p:cNvSpPr/>
          <p:nvPr/>
        </p:nvSpPr>
        <p:spPr>
          <a:xfrm>
            <a:off x="3912688" y="2624425"/>
            <a:ext cx="936900" cy="4683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 name="Google Shape;204;p41"/>
          <p:cNvCxnSpPr>
            <a:endCxn id="203" idx="0"/>
          </p:cNvCxnSpPr>
          <p:nvPr/>
        </p:nvCxnSpPr>
        <p:spPr>
          <a:xfrm flipH="1">
            <a:off x="4381138" y="2246125"/>
            <a:ext cx="324300" cy="378300"/>
          </a:xfrm>
          <a:prstGeom prst="straightConnector1">
            <a:avLst/>
          </a:prstGeom>
          <a:noFill/>
          <a:ln w="9525" cap="flat" cmpd="sng">
            <a:solidFill>
              <a:srgbClr val="FF0000"/>
            </a:solidFill>
            <a:prstDash val="solid"/>
            <a:round/>
            <a:headEnd type="none" w="med" len="med"/>
            <a:tailEnd type="triangle" w="med" len="med"/>
          </a:ln>
        </p:spPr>
      </p:cxnSp>
      <p:sp>
        <p:nvSpPr>
          <p:cNvPr id="205" name="Google Shape;205;p41"/>
          <p:cNvSpPr txBox="1"/>
          <p:nvPr/>
        </p:nvSpPr>
        <p:spPr>
          <a:xfrm>
            <a:off x="4625038" y="1949550"/>
            <a:ext cx="33141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rPr>
              <a:t>era duration in blocks</a:t>
            </a:r>
            <a:endParaRPr b="1">
              <a:solidFill>
                <a:srgbClr val="FF0000"/>
              </a:solidFill>
            </a:endParaRPr>
          </a:p>
        </p:txBody>
      </p:sp>
      <p:sp>
        <p:nvSpPr>
          <p:cNvPr id="206" name="Google Shape;206;p41"/>
          <p:cNvSpPr/>
          <p:nvPr/>
        </p:nvSpPr>
        <p:spPr>
          <a:xfrm>
            <a:off x="3695777" y="2487836"/>
            <a:ext cx="324300" cy="248700"/>
          </a:xfrm>
          <a:prstGeom prst="ellipse">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7" name="Google Shape;207;p41"/>
          <p:cNvCxnSpPr>
            <a:endCxn id="206" idx="2"/>
          </p:cNvCxnSpPr>
          <p:nvPr/>
        </p:nvCxnSpPr>
        <p:spPr>
          <a:xfrm>
            <a:off x="3052877" y="2381486"/>
            <a:ext cx="642900" cy="230700"/>
          </a:xfrm>
          <a:prstGeom prst="straightConnector1">
            <a:avLst/>
          </a:prstGeom>
          <a:noFill/>
          <a:ln w="9525" cap="flat" cmpd="sng">
            <a:solidFill>
              <a:schemeClr val="accent4"/>
            </a:solidFill>
            <a:prstDash val="solid"/>
            <a:round/>
            <a:headEnd type="none" w="med" len="med"/>
            <a:tailEnd type="triangle" w="med" len="med"/>
          </a:ln>
        </p:spPr>
      </p:cxnSp>
      <p:sp>
        <p:nvSpPr>
          <p:cNvPr id="208" name="Google Shape;208;p41"/>
          <p:cNvSpPr/>
          <p:nvPr/>
        </p:nvSpPr>
        <p:spPr>
          <a:xfrm>
            <a:off x="4399977" y="3189393"/>
            <a:ext cx="544500" cy="378300"/>
          </a:xfrm>
          <a:prstGeom prst="ellipse">
            <a:avLst/>
          </a:prstGeom>
          <a:noFill/>
          <a:ln w="2857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9" name="Google Shape;209;p41"/>
          <p:cNvCxnSpPr/>
          <p:nvPr/>
        </p:nvCxnSpPr>
        <p:spPr>
          <a:xfrm rot="10800000">
            <a:off x="4983888" y="3400950"/>
            <a:ext cx="523200" cy="61200"/>
          </a:xfrm>
          <a:prstGeom prst="straightConnector1">
            <a:avLst/>
          </a:prstGeom>
          <a:noFill/>
          <a:ln w="9525" cap="flat" cmpd="sng">
            <a:solidFill>
              <a:srgbClr val="6AA84F"/>
            </a:solidFill>
            <a:prstDash val="solid"/>
            <a:round/>
            <a:headEnd type="none" w="med" len="med"/>
            <a:tailEnd type="triangle" w="med" len="med"/>
          </a:ln>
        </p:spPr>
      </p:cxnSp>
      <p:sp>
        <p:nvSpPr>
          <p:cNvPr id="210" name="Google Shape;210;p41"/>
          <p:cNvSpPr/>
          <p:nvPr/>
        </p:nvSpPr>
        <p:spPr>
          <a:xfrm>
            <a:off x="4786532" y="2460801"/>
            <a:ext cx="414300" cy="468300"/>
          </a:xfrm>
          <a:prstGeom prst="ellipse">
            <a:avLst/>
          </a:prstGeom>
          <a:no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41"/>
          <p:cNvCxnSpPr/>
          <p:nvPr/>
        </p:nvCxnSpPr>
        <p:spPr>
          <a:xfrm flipH="1">
            <a:off x="5124613" y="2413100"/>
            <a:ext cx="675600" cy="84600"/>
          </a:xfrm>
          <a:prstGeom prst="straightConnector1">
            <a:avLst/>
          </a:prstGeom>
          <a:noFill/>
          <a:ln w="9525" cap="flat" cmpd="sng">
            <a:solidFill>
              <a:srgbClr val="4A86E8"/>
            </a:solidFill>
            <a:prstDash val="solid"/>
            <a:round/>
            <a:headEnd type="none" w="med" len="med"/>
            <a:tailEnd type="triangle" w="med" len="med"/>
          </a:ln>
        </p:spPr>
      </p:cxnSp>
      <p:sp>
        <p:nvSpPr>
          <p:cNvPr id="212" name="Google Shape;212;p41"/>
          <p:cNvSpPr txBox="1"/>
          <p:nvPr/>
        </p:nvSpPr>
        <p:spPr>
          <a:xfrm>
            <a:off x="5858388" y="2195625"/>
            <a:ext cx="20088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A86E8"/>
                </a:solidFill>
              </a:rPr>
              <a:t>genesis block reward</a:t>
            </a:r>
            <a:endParaRPr b="1">
              <a:solidFill>
                <a:srgbClr val="4A86E8"/>
              </a:solidFill>
            </a:endParaRPr>
          </a:p>
        </p:txBody>
      </p:sp>
      <p:pic>
        <p:nvPicPr>
          <p:cNvPr id="213" name="Google Shape;213;p41"/>
          <p:cNvPicPr preferRelativeResize="0"/>
          <p:nvPr/>
        </p:nvPicPr>
        <p:blipFill>
          <a:blip r:embed="rId3">
            <a:alphaModFix/>
          </a:blip>
          <a:stretch>
            <a:fillRect/>
          </a:stretch>
        </p:blipFill>
        <p:spPr>
          <a:xfrm>
            <a:off x="3702058" y="2553311"/>
            <a:ext cx="1964625" cy="920900"/>
          </a:xfrm>
          <a:prstGeom prst="rect">
            <a:avLst/>
          </a:prstGeom>
          <a:noFill/>
          <a:ln>
            <a:noFill/>
          </a:ln>
        </p:spPr>
      </p:pic>
      <p:sp>
        <p:nvSpPr>
          <p:cNvPr id="214" name="Google Shape;214;p41"/>
          <p:cNvSpPr txBox="1"/>
          <p:nvPr/>
        </p:nvSpPr>
        <p:spPr>
          <a:xfrm>
            <a:off x="5546524" y="3242400"/>
            <a:ext cx="2392613"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6AA84F"/>
                </a:solidFill>
              </a:rPr>
              <a:t>10</a:t>
            </a:r>
            <a:r>
              <a:rPr lang="en" b="1" baseline="30000" dirty="0">
                <a:solidFill>
                  <a:srgbClr val="6AA84F"/>
                </a:solidFill>
              </a:rPr>
              <a:t>8</a:t>
            </a:r>
            <a:r>
              <a:rPr lang="en" b="1" dirty="0">
                <a:solidFill>
                  <a:srgbClr val="6AA84F"/>
                </a:solidFill>
              </a:rPr>
              <a:t> </a:t>
            </a:r>
            <a:r>
              <a:rPr lang="en" b="1" dirty="0" err="1">
                <a:solidFill>
                  <a:srgbClr val="6AA84F"/>
                </a:solidFill>
              </a:rPr>
              <a:t>satoshi</a:t>
            </a:r>
            <a:r>
              <a:rPr lang="en" b="1" dirty="0">
                <a:solidFill>
                  <a:srgbClr val="6AA84F"/>
                </a:solidFill>
              </a:rPr>
              <a:t> = bitcoin</a:t>
            </a:r>
            <a:endParaRPr b="1" dirty="0">
              <a:solidFill>
                <a:srgbClr val="6AA84F"/>
              </a:solidFill>
            </a:endParaRPr>
          </a:p>
        </p:txBody>
      </p:sp>
      <p:sp>
        <p:nvSpPr>
          <p:cNvPr id="215" name="Google Shape;215;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supply in Bitcoin</a:t>
            </a:r>
            <a:endParaRPr/>
          </a:p>
        </p:txBody>
      </p:sp>
      <p:sp>
        <p:nvSpPr>
          <p:cNvPr id="2" name="TextBox 1">
            <a:extLst>
              <a:ext uri="{FF2B5EF4-FFF2-40B4-BE49-F238E27FC236}">
                <a16:creationId xmlns:a16="http://schemas.microsoft.com/office/drawing/2014/main" id="{13F6B67D-685A-8A3A-E3D1-14302EC960E7}"/>
              </a:ext>
            </a:extLst>
          </p:cNvPr>
          <p:cNvSpPr txBox="1"/>
          <p:nvPr/>
        </p:nvSpPr>
        <p:spPr>
          <a:xfrm>
            <a:off x="408050" y="2858575"/>
            <a:ext cx="3188693" cy="523220"/>
          </a:xfrm>
          <a:prstGeom prst="rect">
            <a:avLst/>
          </a:prstGeom>
          <a:noFill/>
        </p:spPr>
        <p:txBody>
          <a:bodyPr wrap="none" rtlCol="0">
            <a:spAutoFit/>
          </a:bodyPr>
          <a:lstStyle/>
          <a:p>
            <a:r>
              <a:rPr lang="en-US" dirty="0"/>
              <a:t>Total number of bitcoins that will ever </a:t>
            </a:r>
          </a:p>
          <a:p>
            <a:r>
              <a:rPr lang="en-US" dirty="0"/>
              <a:t>be  mined: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220" name="Google Shape;220;p42"/>
          <p:cNvPicPr preferRelativeResize="0"/>
          <p:nvPr/>
        </p:nvPicPr>
        <p:blipFill>
          <a:blip r:embed="rId3">
            <a:alphaModFix/>
          </a:blip>
          <a:stretch>
            <a:fillRect/>
          </a:stretch>
        </p:blipFill>
        <p:spPr>
          <a:xfrm>
            <a:off x="0" y="212975"/>
            <a:ext cx="9144000" cy="4623454"/>
          </a:xfrm>
          <a:prstGeom prst="rect">
            <a:avLst/>
          </a:prstGeom>
          <a:noFill/>
          <a:ln>
            <a:noFill/>
          </a:ln>
        </p:spPr>
      </p:pic>
      <p:cxnSp>
        <p:nvCxnSpPr>
          <p:cNvPr id="221" name="Google Shape;221;p42"/>
          <p:cNvCxnSpPr/>
          <p:nvPr/>
        </p:nvCxnSpPr>
        <p:spPr>
          <a:xfrm rot="10800000" flipH="1">
            <a:off x="1737125" y="470625"/>
            <a:ext cx="15900" cy="3844500"/>
          </a:xfrm>
          <a:prstGeom prst="straightConnector1">
            <a:avLst/>
          </a:prstGeom>
          <a:noFill/>
          <a:ln w="9525" cap="flat" cmpd="sng">
            <a:solidFill>
              <a:schemeClr val="dk2"/>
            </a:solidFill>
            <a:prstDash val="solid"/>
            <a:round/>
            <a:headEnd type="none" w="med" len="med"/>
            <a:tailEnd type="none" w="med" len="med"/>
          </a:ln>
        </p:spPr>
      </p:cxnSp>
      <p:sp>
        <p:nvSpPr>
          <p:cNvPr id="222" name="Google Shape;222;p42"/>
          <p:cNvSpPr txBox="1"/>
          <p:nvPr/>
        </p:nvSpPr>
        <p:spPr>
          <a:xfrm>
            <a:off x="1219600" y="172375"/>
            <a:ext cx="30417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t>we are here</a:t>
            </a:r>
            <a:endParaRPr sz="1100"/>
          </a:p>
        </p:txBody>
      </p:sp>
      <p:sp>
        <p:nvSpPr>
          <p:cNvPr id="223" name="Google Shape;223;p42"/>
          <p:cNvSpPr txBox="1"/>
          <p:nvPr/>
        </p:nvSpPr>
        <p:spPr>
          <a:xfrm>
            <a:off x="2281300" y="4821350"/>
            <a:ext cx="5110500" cy="41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4"/>
              </a:rPr>
              <a:t>https://en.bitcoin.it/wiki/Controlled_supply</a:t>
            </a: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distribution in Bitcoin</a:t>
            </a:r>
            <a:endParaRPr/>
          </a:p>
        </p:txBody>
      </p:sp>
      <p:sp>
        <p:nvSpPr>
          <p:cNvPr id="229" name="Google Shape;229;p43"/>
          <p:cNvSpPr txBox="1"/>
          <p:nvPr/>
        </p:nvSpPr>
        <p:spPr>
          <a:xfrm>
            <a:off x="5968450" y="4761450"/>
            <a:ext cx="3093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a:solidFill>
                  <a:schemeClr val="hlink"/>
                </a:solidFill>
                <a:hlinkClick r:id="rId3"/>
              </a:rPr>
              <a:t>https://bitinfocharts.com/top-100-richest-bitcoin-addresses.html</a:t>
            </a:r>
            <a:endParaRPr sz="800"/>
          </a:p>
        </p:txBody>
      </p:sp>
      <p:sp>
        <p:nvSpPr>
          <p:cNvPr id="230" name="Google Shape;230;p43"/>
          <p:cNvSpPr txBox="1">
            <a:spLocks noGrp="1"/>
          </p:cNvSpPr>
          <p:nvPr>
            <p:ph type="body" idx="1"/>
          </p:nvPr>
        </p:nvSpPr>
        <p:spPr>
          <a:xfrm>
            <a:off x="311700" y="1152475"/>
            <a:ext cx="8520600" cy="2703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Halving mechanism </a:t>
            </a:r>
            <a:r>
              <a:rPr lang="en" b="1">
                <a:solidFill>
                  <a:schemeClr val="dk1"/>
                </a:solidFill>
              </a:rPr>
              <a:t>favors disproportionately</a:t>
            </a:r>
            <a:r>
              <a:rPr lang="en">
                <a:solidFill>
                  <a:schemeClr val="dk1"/>
                </a:solidFill>
              </a:rPr>
              <a:t> the early miners</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50% of all bitcoins</a:t>
            </a:r>
            <a:r>
              <a:rPr lang="en">
                <a:solidFill>
                  <a:schemeClr val="dk1"/>
                </a:solidFill>
              </a:rPr>
              <a:t> that will ever be produced were created in </a:t>
            </a:r>
            <a:r>
              <a:rPr lang="en" b="1">
                <a:solidFill>
                  <a:schemeClr val="dk1"/>
                </a:solidFill>
              </a:rPr>
              <a:t>first 3 years</a:t>
            </a:r>
            <a:endParaRPr b="1">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Extremely centralized</a:t>
            </a:r>
            <a:r>
              <a:rPr lang="en">
                <a:solidFill>
                  <a:schemeClr val="dk1"/>
                </a:solidFill>
              </a:rPr>
              <a:t> ownership distribution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(2013) 2,300 addresses controlled 50% of all tokens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(2022) 2,021 addresses (0.0047%) control 41% of all tokens</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In the (extremely unequal) real world, 520,000 people (0.01%) control 11% of all wealth</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(2022) Bitcoin Gini coefficient w.r.t. all addresses: 0.956</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The worst real-world economy (in terms of Gini): 0.512</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[Previously]</a:t>
            </a:r>
            <a:endParaRPr>
              <a:latin typeface="Arial"/>
              <a:ea typeface="Arial"/>
              <a:cs typeface="Arial"/>
              <a:sym typeface="Arial"/>
            </a:endParaRPr>
          </a:p>
        </p:txBody>
      </p:sp>
      <p:sp>
        <p:nvSpPr>
          <p:cNvPr id="109" name="Google Shape;10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dirty="0">
                <a:solidFill>
                  <a:schemeClr val="dk1"/>
                </a:solidFill>
                <a:latin typeface="Arial"/>
                <a:ea typeface="Arial"/>
                <a:cs typeface="Arial"/>
                <a:sym typeface="Arial"/>
              </a:rPr>
              <a:t>Participating in a blockchain/distributed ledger system requires</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Electricity expenditure</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Hardware equipment</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Network availability</a:t>
            </a:r>
            <a:endParaRPr dirty="0">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dirty="0">
                <a:solidFill>
                  <a:schemeClr val="dk1"/>
                </a:solidFill>
                <a:latin typeface="Arial"/>
                <a:ea typeface="Arial"/>
                <a:cs typeface="Arial"/>
                <a:sym typeface="Arial"/>
              </a:rPr>
              <a:t>Security analysis so far: participants are either </a:t>
            </a:r>
            <a:r>
              <a:rPr lang="en" dirty="0">
                <a:solidFill>
                  <a:srgbClr val="38761D"/>
                </a:solidFill>
                <a:latin typeface="Arial"/>
                <a:ea typeface="Arial"/>
                <a:cs typeface="Arial"/>
                <a:sym typeface="Arial"/>
              </a:rPr>
              <a:t>honest</a:t>
            </a:r>
            <a:r>
              <a:rPr lang="en" dirty="0">
                <a:solidFill>
                  <a:schemeClr val="dk1"/>
                </a:solidFill>
                <a:latin typeface="Arial"/>
                <a:ea typeface="Arial"/>
                <a:cs typeface="Arial"/>
                <a:sym typeface="Arial"/>
              </a:rPr>
              <a:t> 😇 or </a:t>
            </a:r>
            <a:r>
              <a:rPr lang="en" dirty="0">
                <a:solidFill>
                  <a:srgbClr val="FF0000"/>
                </a:solidFill>
                <a:latin typeface="Arial"/>
                <a:ea typeface="Arial"/>
                <a:cs typeface="Arial"/>
                <a:sym typeface="Arial"/>
              </a:rPr>
              <a:t>adversarial 😈</a:t>
            </a:r>
            <a:endParaRPr dirty="0">
              <a:solidFill>
                <a:srgbClr val="FF0000"/>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b="1" dirty="0">
                <a:solidFill>
                  <a:schemeClr val="dk1"/>
                </a:solidFill>
                <a:latin typeface="Arial"/>
                <a:ea typeface="Arial"/>
                <a:cs typeface="Arial"/>
                <a:sym typeface="Arial"/>
              </a:rPr>
              <a:t>Honest </a:t>
            </a:r>
            <a:r>
              <a:rPr lang="en" dirty="0">
                <a:solidFill>
                  <a:schemeClr val="dk1"/>
                </a:solidFill>
                <a:latin typeface="Arial"/>
                <a:ea typeface="Arial"/>
                <a:cs typeface="Arial"/>
                <a:sym typeface="Arial"/>
              </a:rPr>
              <a:t>parties follow the protocol precisely</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b="1" dirty="0">
                <a:solidFill>
                  <a:schemeClr val="dk1"/>
                </a:solidFill>
                <a:latin typeface="Arial"/>
                <a:ea typeface="Arial"/>
                <a:cs typeface="Arial"/>
                <a:sym typeface="Arial"/>
              </a:rPr>
              <a:t>Adversarial</a:t>
            </a:r>
            <a:r>
              <a:rPr lang="en" dirty="0">
                <a:solidFill>
                  <a:schemeClr val="dk1"/>
                </a:solidFill>
                <a:latin typeface="Arial"/>
                <a:ea typeface="Arial"/>
                <a:cs typeface="Arial"/>
                <a:sym typeface="Arial"/>
              </a:rPr>
              <a:t> (corrupted) parties can follow any algorithm they want</a:t>
            </a:r>
            <a:endParaRPr dirty="0">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dirty="0">
                <a:solidFill>
                  <a:schemeClr val="dk1"/>
                </a:solidFill>
                <a:latin typeface="Arial"/>
                <a:ea typeface="Arial"/>
                <a:cs typeface="Arial"/>
                <a:sym typeface="Arial"/>
              </a:rPr>
              <a:t>If </a:t>
            </a:r>
            <a:r>
              <a:rPr lang="en" b="1" dirty="0">
                <a:solidFill>
                  <a:schemeClr val="dk1"/>
                </a:solidFill>
                <a:latin typeface="Arial"/>
                <a:ea typeface="Arial"/>
                <a:cs typeface="Arial"/>
                <a:sym typeface="Arial"/>
              </a:rPr>
              <a:t>majority</a:t>
            </a:r>
            <a:r>
              <a:rPr lang="en" dirty="0">
                <a:solidFill>
                  <a:schemeClr val="dk1"/>
                </a:solidFill>
                <a:latin typeface="Arial"/>
                <a:ea typeface="Arial"/>
                <a:cs typeface="Arial"/>
                <a:sym typeface="Arial"/>
              </a:rPr>
              <a:t> of power (computational/stake) is </a:t>
            </a:r>
            <a:r>
              <a:rPr lang="en" b="1" dirty="0">
                <a:solidFill>
                  <a:schemeClr val="dk1"/>
                </a:solidFill>
                <a:latin typeface="Arial"/>
                <a:ea typeface="Arial"/>
                <a:cs typeface="Arial"/>
                <a:sym typeface="Arial"/>
              </a:rPr>
              <a:t>honest</a:t>
            </a:r>
            <a:r>
              <a:rPr lang="en" dirty="0">
                <a:solidFill>
                  <a:schemeClr val="dk1"/>
                </a:solidFill>
                <a:latin typeface="Arial"/>
                <a:ea typeface="Arial"/>
                <a:cs typeface="Arial"/>
                <a:sym typeface="Arial"/>
              </a:rPr>
              <a:t>, then the ledger is </a:t>
            </a:r>
            <a:r>
              <a:rPr lang="en" b="1" dirty="0">
                <a:solidFill>
                  <a:schemeClr val="dk1"/>
                </a:solidFill>
                <a:latin typeface="Arial"/>
                <a:ea typeface="Arial"/>
                <a:cs typeface="Arial"/>
                <a:sym typeface="Arial"/>
              </a:rPr>
              <a:t>secure</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Persistence and liveness are guaranteed </a:t>
            </a:r>
            <a:endParaRPr dirty="0">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denominations</a:t>
            </a:r>
            <a:endParaRPr/>
          </a:p>
        </p:txBody>
      </p:sp>
      <p:sp>
        <p:nvSpPr>
          <p:cNvPr id="236" name="Google Shape;236;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dirty="0">
                <a:solidFill>
                  <a:schemeClr val="dk1"/>
                </a:solidFill>
              </a:rPr>
              <a:t>1 bitcoin</a:t>
            </a:r>
            <a:r>
              <a:rPr lang="en" dirty="0">
                <a:solidFill>
                  <a:schemeClr val="dk1"/>
                </a:solidFill>
              </a:rPr>
              <a:t> is divisible up to </a:t>
            </a:r>
            <a:r>
              <a:rPr lang="en" b="1" dirty="0">
                <a:solidFill>
                  <a:schemeClr val="dk1"/>
                </a:solidFill>
              </a:rPr>
              <a:t>10</a:t>
            </a:r>
            <a:r>
              <a:rPr lang="en" b="1" baseline="30000" dirty="0">
                <a:solidFill>
                  <a:schemeClr val="dk1"/>
                </a:solidFill>
              </a:rPr>
              <a:t>-8</a:t>
            </a:r>
            <a:endParaRPr b="1" baseline="30000"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10</a:t>
            </a:r>
            <a:r>
              <a:rPr lang="en" baseline="30000" dirty="0">
                <a:solidFill>
                  <a:schemeClr val="dk1"/>
                </a:solidFill>
              </a:rPr>
              <a:t>-8</a:t>
            </a:r>
            <a:r>
              <a:rPr lang="en" dirty="0">
                <a:solidFill>
                  <a:schemeClr val="dk1"/>
                </a:solidFill>
              </a:rPr>
              <a:t> bitcoin = 1 </a:t>
            </a:r>
            <a:r>
              <a:rPr lang="en" b="1" dirty="0" err="1">
                <a:solidFill>
                  <a:schemeClr val="dk1"/>
                </a:solidFill>
              </a:rPr>
              <a:t>satoshi</a:t>
            </a:r>
            <a:endParaRPr b="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1 </a:t>
            </a:r>
            <a:r>
              <a:rPr lang="en" dirty="0" err="1">
                <a:solidFill>
                  <a:schemeClr val="dk1"/>
                </a:solidFill>
              </a:rPr>
              <a:t>satoshi</a:t>
            </a:r>
            <a:r>
              <a:rPr lang="en" dirty="0">
                <a:solidFill>
                  <a:schemeClr val="dk1"/>
                </a:solidFill>
              </a:rPr>
              <a:t> = 0.00000001 BTC</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1 BTC = 100,000,000</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The bitcoin implementation stores </a:t>
            </a:r>
            <a:r>
              <a:rPr lang="en" b="1" dirty="0">
                <a:solidFill>
                  <a:schemeClr val="dk1"/>
                </a:solidFill>
              </a:rPr>
              <a:t>integers</a:t>
            </a:r>
            <a:r>
              <a:rPr lang="en" dirty="0">
                <a:solidFill>
                  <a:schemeClr val="dk1"/>
                </a:solidFill>
              </a:rPr>
              <a:t> in the outputs, representing the number of </a:t>
            </a:r>
            <a:r>
              <a:rPr lang="en" dirty="0" err="1">
                <a:solidFill>
                  <a:schemeClr val="dk1"/>
                </a:solidFill>
              </a:rPr>
              <a:t>satoshis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no floating-point errors</a:t>
            </a:r>
            <a:endParaRPr dirty="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Ways to mine</a:t>
            </a:r>
            <a:endParaRPr/>
          </a:p>
        </p:txBody>
      </p:sp>
      <p:sp>
        <p:nvSpPr>
          <p:cNvPr id="242" name="Google Shape;242;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a:solidFill>
                  <a:schemeClr val="dk1"/>
                </a:solidFill>
              </a:rPr>
              <a:t>CPU</a:t>
            </a:r>
            <a:r>
              <a:rPr lang="en">
                <a:solidFill>
                  <a:schemeClr val="dk1"/>
                </a:solidFill>
              </a:rPr>
              <a:t>: standard processors</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GPU</a:t>
            </a:r>
            <a:r>
              <a:rPr lang="en">
                <a:solidFill>
                  <a:schemeClr val="dk1"/>
                </a:solidFill>
              </a:rPr>
              <a:t>: graphics card (high parallelization)</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ASIC</a:t>
            </a:r>
            <a:r>
              <a:rPr lang="en">
                <a:solidFill>
                  <a:schemeClr val="dk1"/>
                </a:solidFill>
              </a:rPr>
              <a:t>: specialized hardware for mining</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it profitable to mine? Probably not...</a:t>
            </a:r>
            <a:endParaRPr/>
          </a:p>
        </p:txBody>
      </p:sp>
      <p:sp>
        <p:nvSpPr>
          <p:cNvPr id="248" name="Google Shape;248;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November 2022:</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CPU Intel i7-8700K:</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$360</a:t>
            </a:r>
            <a:endParaRPr i="1"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Profit: </a:t>
            </a:r>
            <a:r>
              <a:rPr lang="en" dirty="0">
                <a:solidFill>
                  <a:srgbClr val="FF0000"/>
                </a:solidFill>
              </a:rPr>
              <a:t>-</a:t>
            </a:r>
            <a:r>
              <a:rPr lang="en" i="1" dirty="0">
                <a:solidFill>
                  <a:srgbClr val="FF0000"/>
                </a:solidFill>
              </a:rPr>
              <a:t>$0.23 </a:t>
            </a:r>
            <a:r>
              <a:rPr lang="en" i="1" dirty="0">
                <a:solidFill>
                  <a:schemeClr val="dk1"/>
                </a:solidFill>
              </a:rPr>
              <a:t>/ day</a:t>
            </a:r>
            <a:endParaRPr i="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GPU NVIDIA GTX 1050 Ti: </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$160</a:t>
            </a:r>
            <a:endParaRPr i="1"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Profit: </a:t>
            </a:r>
            <a:r>
              <a:rPr lang="en" dirty="0">
                <a:solidFill>
                  <a:srgbClr val="FF0000"/>
                </a:solidFill>
              </a:rPr>
              <a:t>-</a:t>
            </a:r>
            <a:r>
              <a:rPr lang="en" i="1" dirty="0">
                <a:solidFill>
                  <a:srgbClr val="FF0000"/>
                </a:solidFill>
              </a:rPr>
              <a:t>$0.26 </a:t>
            </a:r>
            <a:r>
              <a:rPr lang="en" i="1" dirty="0">
                <a:solidFill>
                  <a:schemeClr val="dk1"/>
                </a:solidFill>
              </a:rPr>
              <a:t>/ day</a:t>
            </a:r>
            <a:endParaRPr i="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Specialized hardware </a:t>
            </a:r>
            <a:r>
              <a:rPr lang="en" dirty="0" err="1">
                <a:solidFill>
                  <a:schemeClr val="dk1"/>
                </a:solidFill>
              </a:rPr>
              <a:t>AntMiner</a:t>
            </a:r>
            <a:r>
              <a:rPr lang="en" dirty="0">
                <a:solidFill>
                  <a:schemeClr val="dk1"/>
                </a:solidFill>
              </a:rPr>
              <a:t> S17+: </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$1,500</a:t>
            </a:r>
            <a:endParaRPr i="1"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Profit: </a:t>
            </a:r>
            <a:r>
              <a:rPr lang="en" dirty="0">
                <a:solidFill>
                  <a:srgbClr val="FF0000"/>
                </a:solidFill>
              </a:rPr>
              <a:t>-</a:t>
            </a:r>
            <a:r>
              <a:rPr lang="en" i="1" dirty="0">
                <a:solidFill>
                  <a:srgbClr val="FF0000"/>
                </a:solidFill>
              </a:rPr>
              <a:t>$8.49 </a:t>
            </a:r>
            <a:r>
              <a:rPr lang="en" i="1" dirty="0">
                <a:solidFill>
                  <a:schemeClr val="dk1"/>
                </a:solidFill>
              </a:rPr>
              <a:t>/ day</a:t>
            </a:r>
            <a:endParaRPr i="1" dirty="0">
              <a:solidFill>
                <a:schemeClr val="dk1"/>
              </a:solidFill>
            </a:endParaRPr>
          </a:p>
          <a:p>
            <a:pPr marL="914400" lvl="1" indent="-317500" algn="l" rtl="0">
              <a:spcBef>
                <a:spcPts val="0"/>
              </a:spcBef>
              <a:spcAft>
                <a:spcPts val="0"/>
              </a:spcAft>
              <a:buClr>
                <a:schemeClr val="dk1"/>
              </a:buClr>
              <a:buSzPts val="1400"/>
              <a:buChar char="○"/>
            </a:pPr>
            <a:r>
              <a:rPr lang="en" dirty="0" err="1">
                <a:solidFill>
                  <a:schemeClr val="dk1"/>
                </a:solidFill>
              </a:rPr>
              <a:t>AntMiner</a:t>
            </a:r>
            <a:r>
              <a:rPr lang="en" dirty="0">
                <a:solidFill>
                  <a:schemeClr val="dk1"/>
                </a:solidFill>
              </a:rPr>
              <a:t> Z15:</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$5,600</a:t>
            </a:r>
            <a:endParaRPr i="1" dirty="0">
              <a:solidFill>
                <a:schemeClr val="dk1"/>
              </a:solidFill>
            </a:endParaRPr>
          </a:p>
          <a:p>
            <a:pPr marL="1371600" lvl="2" indent="-317500" algn="l" rtl="0">
              <a:spcBef>
                <a:spcPts val="0"/>
              </a:spcBef>
              <a:spcAft>
                <a:spcPts val="0"/>
              </a:spcAft>
              <a:buClr>
                <a:schemeClr val="dk1"/>
              </a:buClr>
              <a:buSzPts val="1400"/>
              <a:buChar char="■"/>
            </a:pPr>
            <a:r>
              <a:rPr lang="en" i="1" dirty="0">
                <a:solidFill>
                  <a:schemeClr val="dk1"/>
                </a:solidFill>
              </a:rPr>
              <a:t>Profit: $0.59 / day</a:t>
            </a:r>
            <a:endParaRPr i="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Even in 2013:</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A high-end (24/7 running) Nvidia GPU could yield in practice 1BTC (~$100) in 6 months</a:t>
            </a:r>
            <a:endParaRPr i="1" dirty="0">
              <a:solidFill>
                <a:schemeClr val="dk1"/>
              </a:solidFill>
            </a:endParaRPr>
          </a:p>
        </p:txBody>
      </p:sp>
      <p:sp>
        <p:nvSpPr>
          <p:cNvPr id="249" name="Google Shape;249;p46"/>
          <p:cNvSpPr txBox="1">
            <a:spLocks noGrp="1"/>
          </p:cNvSpPr>
          <p:nvPr>
            <p:ph type="body" idx="1"/>
          </p:nvPr>
        </p:nvSpPr>
        <p:spPr>
          <a:xfrm>
            <a:off x="3078000" y="1039152"/>
            <a:ext cx="298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000" dirty="0"/>
              <a:t>Electricity: $0.2/kwh</a:t>
            </a:r>
            <a:br>
              <a:rPr lang="en" sz="1000" dirty="0"/>
            </a:br>
            <a:r>
              <a:rPr lang="en" sz="1000" dirty="0"/>
              <a:t>Bitcoin: $20,000</a:t>
            </a:r>
            <a:br>
              <a:rPr lang="en" sz="1000" dirty="0"/>
            </a:br>
            <a:endParaRPr sz="1000" dirty="0">
              <a:solidFill>
                <a:schemeClr val="dk1"/>
              </a:solidFill>
            </a:endParaRPr>
          </a:p>
        </p:txBody>
      </p:sp>
      <p:sp>
        <p:nvSpPr>
          <p:cNvPr id="3" name="TextBox 2">
            <a:extLst>
              <a:ext uri="{FF2B5EF4-FFF2-40B4-BE49-F238E27FC236}">
                <a16:creationId xmlns:a16="http://schemas.microsoft.com/office/drawing/2014/main" id="{4C5F455E-7024-34CD-8747-F8FC1F068F6B}"/>
              </a:ext>
            </a:extLst>
          </p:cNvPr>
          <p:cNvSpPr txBox="1"/>
          <p:nvPr/>
        </p:nvSpPr>
        <p:spPr>
          <a:xfrm>
            <a:off x="4709160" y="137248"/>
            <a:ext cx="4572000" cy="307777"/>
          </a:xfrm>
          <a:prstGeom prst="rect">
            <a:avLst/>
          </a:prstGeom>
          <a:noFill/>
        </p:spPr>
        <p:txBody>
          <a:bodyPr wrap="square">
            <a:spAutoFit/>
          </a:bodyPr>
          <a:lstStyle/>
          <a:p>
            <a:pPr marL="0" lvl="0" indent="0" algn="l" rtl="0">
              <a:spcBef>
                <a:spcPts val="0"/>
              </a:spcBef>
              <a:spcAft>
                <a:spcPts val="1600"/>
              </a:spcAft>
              <a:buClr>
                <a:schemeClr val="dk1"/>
              </a:buClr>
              <a:buSzPts val="1100"/>
              <a:buFont typeface="Arial"/>
              <a:buNone/>
            </a:pPr>
            <a:r>
              <a:rPr lang="en-GB" sz="1400" u="sng" dirty="0">
                <a:solidFill>
                  <a:schemeClr val="accent5"/>
                </a:solidFill>
                <a:hlinkClick r:id="rId3">
                  <a:extLst>
                    <a:ext uri="{A12FA001-AC4F-418D-AE19-62706E023703}">
                      <ahyp:hlinkClr xmlns:ahyp="http://schemas.microsoft.com/office/drawing/2018/hyperlinkcolor" val="tx"/>
                    </a:ext>
                  </a:extLst>
                </a:hlinkClick>
              </a:rPr>
              <a:t>https://www.nicehash.com/profitability-calculator</a:t>
            </a:r>
            <a:endParaRPr lang="en-GB" sz="1400" dirty="0">
              <a:solidFill>
                <a:schemeClr val="dk1"/>
              </a:solidFill>
            </a:endParaRPr>
          </a:p>
        </p:txBody>
      </p:sp>
      <p:sp>
        <p:nvSpPr>
          <p:cNvPr id="4" name="Google Shape;248;p46">
            <a:extLst>
              <a:ext uri="{FF2B5EF4-FFF2-40B4-BE49-F238E27FC236}">
                <a16:creationId xmlns:a16="http://schemas.microsoft.com/office/drawing/2014/main" id="{07D74769-7111-A972-7C93-C6138026AACF}"/>
              </a:ext>
            </a:extLst>
          </p:cNvPr>
          <p:cNvSpPr txBox="1">
            <a:spLocks/>
          </p:cNvSpPr>
          <p:nvPr/>
        </p:nvSpPr>
        <p:spPr>
          <a:xfrm>
            <a:off x="4572000" y="1131048"/>
            <a:ext cx="8520600"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a:buClr>
                <a:schemeClr val="dk1"/>
              </a:buClr>
            </a:pPr>
            <a:r>
              <a:rPr lang="en-GB" dirty="0">
                <a:solidFill>
                  <a:schemeClr val="dk1"/>
                </a:solidFill>
              </a:rPr>
              <a:t>October 2024:</a:t>
            </a:r>
          </a:p>
          <a:p>
            <a:pPr lvl="1">
              <a:spcBef>
                <a:spcPts val="0"/>
              </a:spcBef>
              <a:buClr>
                <a:schemeClr val="dk1"/>
              </a:buClr>
            </a:pPr>
            <a:r>
              <a:rPr lang="en-GB" dirty="0">
                <a:solidFill>
                  <a:schemeClr val="dk1"/>
                </a:solidFill>
              </a:rPr>
              <a:t>CPU Intel i7-8700K:</a:t>
            </a:r>
          </a:p>
          <a:p>
            <a:pPr lvl="2">
              <a:spcBef>
                <a:spcPts val="0"/>
              </a:spcBef>
              <a:buClr>
                <a:schemeClr val="dk1"/>
              </a:buClr>
            </a:pPr>
            <a:r>
              <a:rPr lang="en-GB" dirty="0">
                <a:solidFill>
                  <a:schemeClr val="dk1"/>
                </a:solidFill>
              </a:rPr>
              <a:t>Initial hardware cost: </a:t>
            </a:r>
            <a:r>
              <a:rPr lang="en-GB" i="1" dirty="0">
                <a:solidFill>
                  <a:schemeClr val="dk1"/>
                </a:solidFill>
              </a:rPr>
              <a:t>$170</a:t>
            </a:r>
          </a:p>
          <a:p>
            <a:pPr lvl="2">
              <a:spcBef>
                <a:spcPts val="0"/>
              </a:spcBef>
              <a:buClr>
                <a:schemeClr val="dk1"/>
              </a:buClr>
            </a:pPr>
            <a:r>
              <a:rPr lang="en-GB" dirty="0">
                <a:solidFill>
                  <a:schemeClr val="dk1"/>
                </a:solidFill>
              </a:rPr>
              <a:t>Profit: </a:t>
            </a:r>
            <a:r>
              <a:rPr lang="en-GB" dirty="0">
                <a:solidFill>
                  <a:srgbClr val="FF0000"/>
                </a:solidFill>
              </a:rPr>
              <a:t>-</a:t>
            </a:r>
            <a:r>
              <a:rPr lang="en-GB" i="1" dirty="0">
                <a:solidFill>
                  <a:srgbClr val="FF0000"/>
                </a:solidFill>
              </a:rPr>
              <a:t>$0.22 </a:t>
            </a:r>
            <a:r>
              <a:rPr lang="en-GB" i="1" dirty="0">
                <a:solidFill>
                  <a:schemeClr val="dk1"/>
                </a:solidFill>
              </a:rPr>
              <a:t>/ day</a:t>
            </a:r>
          </a:p>
          <a:p>
            <a:pPr lvl="1">
              <a:spcBef>
                <a:spcPts val="0"/>
              </a:spcBef>
              <a:buClr>
                <a:schemeClr val="dk1"/>
              </a:buClr>
            </a:pPr>
            <a:r>
              <a:rPr lang="en-GB" dirty="0">
                <a:solidFill>
                  <a:schemeClr val="dk1"/>
                </a:solidFill>
              </a:rPr>
              <a:t>GPU NVIDIA GTX 1050 Ti: </a:t>
            </a:r>
          </a:p>
          <a:p>
            <a:pPr lvl="2">
              <a:spcBef>
                <a:spcPts val="0"/>
              </a:spcBef>
              <a:buClr>
                <a:schemeClr val="dk1"/>
              </a:buClr>
            </a:pPr>
            <a:r>
              <a:rPr lang="en-GB" dirty="0">
                <a:solidFill>
                  <a:schemeClr val="dk1"/>
                </a:solidFill>
              </a:rPr>
              <a:t>Initial hardware cost: </a:t>
            </a:r>
            <a:r>
              <a:rPr lang="en-GB" i="1" dirty="0">
                <a:solidFill>
                  <a:schemeClr val="dk1"/>
                </a:solidFill>
              </a:rPr>
              <a:t>$150</a:t>
            </a:r>
          </a:p>
          <a:p>
            <a:pPr lvl="2">
              <a:spcBef>
                <a:spcPts val="0"/>
              </a:spcBef>
              <a:buClr>
                <a:schemeClr val="dk1"/>
              </a:buClr>
            </a:pPr>
            <a:r>
              <a:rPr lang="en-GB" dirty="0">
                <a:solidFill>
                  <a:schemeClr val="dk1"/>
                </a:solidFill>
              </a:rPr>
              <a:t>Profit: </a:t>
            </a:r>
            <a:r>
              <a:rPr lang="en-GB" dirty="0">
                <a:solidFill>
                  <a:srgbClr val="FF0000"/>
                </a:solidFill>
              </a:rPr>
              <a:t>-</a:t>
            </a:r>
            <a:r>
              <a:rPr lang="en-GB" i="1" dirty="0">
                <a:solidFill>
                  <a:srgbClr val="FF0000"/>
                </a:solidFill>
              </a:rPr>
              <a:t>$0.26 </a:t>
            </a:r>
            <a:r>
              <a:rPr lang="en-GB" i="1" dirty="0">
                <a:solidFill>
                  <a:schemeClr val="dk1"/>
                </a:solidFill>
              </a:rPr>
              <a:t>/ day</a:t>
            </a:r>
          </a:p>
          <a:p>
            <a:pPr lvl="1">
              <a:spcBef>
                <a:spcPts val="0"/>
              </a:spcBef>
              <a:buClr>
                <a:schemeClr val="dk1"/>
              </a:buClr>
            </a:pPr>
            <a:r>
              <a:rPr lang="en-GB" dirty="0">
                <a:solidFill>
                  <a:schemeClr val="dk1"/>
                </a:solidFill>
              </a:rPr>
              <a:t>Specialized hardware </a:t>
            </a:r>
            <a:r>
              <a:rPr lang="en-GB" dirty="0" err="1">
                <a:solidFill>
                  <a:schemeClr val="dk1"/>
                </a:solidFill>
              </a:rPr>
              <a:t>AntMiner</a:t>
            </a:r>
            <a:r>
              <a:rPr lang="en-GB" dirty="0">
                <a:solidFill>
                  <a:schemeClr val="dk1"/>
                </a:solidFill>
              </a:rPr>
              <a:t> S17+: </a:t>
            </a:r>
          </a:p>
          <a:p>
            <a:pPr lvl="2">
              <a:spcBef>
                <a:spcPts val="0"/>
              </a:spcBef>
              <a:buClr>
                <a:schemeClr val="dk1"/>
              </a:buClr>
            </a:pPr>
            <a:r>
              <a:rPr lang="en-GB" dirty="0">
                <a:solidFill>
                  <a:schemeClr val="dk1"/>
                </a:solidFill>
              </a:rPr>
              <a:t>Initial hardware cost: </a:t>
            </a:r>
            <a:r>
              <a:rPr lang="en-GB" i="1" dirty="0">
                <a:solidFill>
                  <a:schemeClr val="dk1"/>
                </a:solidFill>
              </a:rPr>
              <a:t>$1,500</a:t>
            </a:r>
          </a:p>
          <a:p>
            <a:pPr lvl="2">
              <a:spcBef>
                <a:spcPts val="0"/>
              </a:spcBef>
              <a:buClr>
                <a:schemeClr val="dk1"/>
              </a:buClr>
            </a:pPr>
            <a:r>
              <a:rPr lang="en-GB" dirty="0">
                <a:solidFill>
                  <a:schemeClr val="dk1"/>
                </a:solidFill>
              </a:rPr>
              <a:t>Profit: </a:t>
            </a:r>
            <a:r>
              <a:rPr lang="en-GB" dirty="0">
                <a:solidFill>
                  <a:srgbClr val="FF0000"/>
                </a:solidFill>
              </a:rPr>
              <a:t>-</a:t>
            </a:r>
            <a:r>
              <a:rPr lang="en-GB" i="1" dirty="0">
                <a:solidFill>
                  <a:srgbClr val="FF0000"/>
                </a:solidFill>
              </a:rPr>
              <a:t>$10.34 </a:t>
            </a:r>
            <a:r>
              <a:rPr lang="en-GB" i="1" dirty="0">
                <a:solidFill>
                  <a:schemeClr val="dk1"/>
                </a:solidFill>
              </a:rPr>
              <a:t>/ day</a:t>
            </a:r>
          </a:p>
          <a:p>
            <a:pPr lvl="1">
              <a:spcBef>
                <a:spcPts val="0"/>
              </a:spcBef>
              <a:buClr>
                <a:schemeClr val="dk1"/>
              </a:buClr>
            </a:pPr>
            <a:r>
              <a:rPr lang="en-GB" dirty="0" err="1">
                <a:solidFill>
                  <a:schemeClr val="dk1"/>
                </a:solidFill>
              </a:rPr>
              <a:t>AntMiner</a:t>
            </a:r>
            <a:r>
              <a:rPr lang="en-GB" dirty="0">
                <a:solidFill>
                  <a:schemeClr val="dk1"/>
                </a:solidFill>
              </a:rPr>
              <a:t> L9:</a:t>
            </a:r>
          </a:p>
          <a:p>
            <a:pPr lvl="2">
              <a:spcBef>
                <a:spcPts val="0"/>
              </a:spcBef>
              <a:buClr>
                <a:schemeClr val="dk1"/>
              </a:buClr>
            </a:pPr>
            <a:r>
              <a:rPr lang="en-GB" dirty="0">
                <a:solidFill>
                  <a:schemeClr val="dk1"/>
                </a:solidFill>
              </a:rPr>
              <a:t>Initial hardware cost: </a:t>
            </a:r>
            <a:r>
              <a:rPr lang="en-GB" i="1" dirty="0">
                <a:solidFill>
                  <a:schemeClr val="dk1"/>
                </a:solidFill>
              </a:rPr>
              <a:t>$8,000</a:t>
            </a:r>
          </a:p>
          <a:p>
            <a:pPr lvl="2">
              <a:spcBef>
                <a:spcPts val="0"/>
              </a:spcBef>
              <a:buClr>
                <a:schemeClr val="dk1"/>
              </a:buClr>
            </a:pPr>
            <a:r>
              <a:rPr lang="en-GB" i="1" dirty="0">
                <a:solidFill>
                  <a:schemeClr val="dk1"/>
                </a:solidFill>
              </a:rPr>
              <a:t>Profit: $17.71 / day</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Games</a:t>
            </a:r>
            <a:endParaRPr/>
          </a:p>
        </p:txBody>
      </p:sp>
      <p:sp>
        <p:nvSpPr>
          <p:cNvPr id="255" name="Google Shape;255;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Miners are </a:t>
            </a:r>
            <a:r>
              <a:rPr lang="en" dirty="0" err="1">
                <a:solidFill>
                  <a:schemeClr val="dk1"/>
                </a:solidFill>
              </a:rPr>
              <a:t>incentivised</a:t>
            </a:r>
            <a:r>
              <a:rPr lang="en" dirty="0">
                <a:solidFill>
                  <a:schemeClr val="dk1"/>
                </a:solidFill>
              </a:rPr>
              <a:t> (via rewards) to follow the protocol</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Does this ensure that they choose to execute the protocol as described?  (aka honest / truthful behavior)</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Is the reward mechanism </a:t>
            </a:r>
            <a:r>
              <a:rPr lang="en" i="1" dirty="0">
                <a:solidFill>
                  <a:schemeClr val="dk1"/>
                </a:solidFill>
              </a:rPr>
              <a:t>“incentive compatible”</a:t>
            </a:r>
            <a:r>
              <a:rPr lang="en" dirty="0">
                <a:solidFill>
                  <a:schemeClr val="dk1"/>
                </a:solidFill>
              </a:rPr>
              <a:t>?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Protocol can be</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Dominant strategy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Nash equilibrium</a:t>
            </a:r>
            <a:endParaRPr dirty="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Dominant Strategy example</a:t>
            </a:r>
            <a:endParaRPr/>
          </a:p>
        </p:txBody>
      </p:sp>
      <p:sp>
        <p:nvSpPr>
          <p:cNvPr id="261" name="Google Shape;261;p48"/>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Split or Steal Game</a:t>
            </a:r>
            <a:r>
              <a:rPr lang="en" sz="1800"/>
              <a:t> </a:t>
            </a:r>
            <a:r>
              <a:rPr lang="en"/>
              <a:t>(payoff table: </a:t>
            </a:r>
            <a:r>
              <a:rPr lang="en" i="1"/>
              <a:t>&lt;payoff of A&gt; / &lt;payoff of B&gt;)</a:t>
            </a:r>
            <a:endParaRPr i="1"/>
          </a:p>
          <a:p>
            <a:pPr marL="0" lvl="0" indent="0" algn="l" rtl="0">
              <a:spcBef>
                <a:spcPts val="0"/>
              </a:spcBef>
              <a:spcAft>
                <a:spcPts val="0"/>
              </a:spcAft>
              <a:buNone/>
            </a:pPr>
            <a:endParaRPr sz="2000"/>
          </a:p>
          <a:p>
            <a:pPr marL="0" lvl="0" indent="0" algn="l" rtl="0">
              <a:spcBef>
                <a:spcPts val="0"/>
              </a:spcBef>
              <a:spcAft>
                <a:spcPts val="0"/>
              </a:spcAft>
              <a:buNone/>
            </a:pPr>
            <a:endParaRPr sz="2000"/>
          </a:p>
        </p:txBody>
      </p:sp>
      <p:graphicFrame>
        <p:nvGraphicFramePr>
          <p:cNvPr id="262" name="Google Shape;262;p48"/>
          <p:cNvGraphicFramePr/>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a:t>Split (B)</a:t>
                      </a:r>
                      <a:endParaRPr sz="1500"/>
                    </a:p>
                  </a:txBody>
                  <a:tcPr marL="91425" marR="91425" marT="91425" marB="91425"/>
                </a:tc>
                <a:tc>
                  <a:txBody>
                    <a:bodyPr/>
                    <a:lstStyle/>
                    <a:p>
                      <a:pPr marL="0" lvl="0" indent="0" algn="l" rtl="0">
                        <a:spcBef>
                          <a:spcPts val="0"/>
                        </a:spcBef>
                        <a:spcAft>
                          <a:spcPts val="0"/>
                        </a:spcAft>
                        <a:buNone/>
                      </a:pPr>
                      <a:r>
                        <a:rPr lang="en" sz="1500"/>
                        <a:t>Steal (B)</a:t>
                      </a:r>
                      <a:endParaRPr sz="150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a:t>Split (A)</a:t>
                      </a:r>
                      <a:endParaRPr sz="1500"/>
                    </a:p>
                  </a:txBody>
                  <a:tcPr marL="91425" marR="91425" marT="91425" marB="91425"/>
                </a:tc>
                <a:tc>
                  <a:txBody>
                    <a:bodyPr/>
                    <a:lstStyle/>
                    <a:p>
                      <a:pPr marL="0" lvl="0" indent="0" algn="l" rtl="0">
                        <a:spcBef>
                          <a:spcPts val="0"/>
                        </a:spcBef>
                        <a:spcAft>
                          <a:spcPts val="0"/>
                        </a:spcAft>
                        <a:buNone/>
                      </a:pPr>
                      <a:r>
                        <a:rPr lang="en" sz="1500"/>
                        <a:t>50 / 50</a:t>
                      </a:r>
                      <a:endParaRPr sz="1500"/>
                    </a:p>
                  </a:txBody>
                  <a:tcPr marL="91425" marR="91425" marT="91425" marB="91425"/>
                </a:tc>
                <a:tc>
                  <a:txBody>
                    <a:bodyPr/>
                    <a:lstStyle/>
                    <a:p>
                      <a:pPr marL="0" lvl="0" indent="0" algn="l" rtl="0">
                        <a:spcBef>
                          <a:spcPts val="0"/>
                        </a:spcBef>
                        <a:spcAft>
                          <a:spcPts val="0"/>
                        </a:spcAft>
                        <a:buNone/>
                      </a:pPr>
                      <a:r>
                        <a:rPr lang="en" sz="1500"/>
                        <a:t>0 / 100</a:t>
                      </a:r>
                      <a:endParaRPr sz="15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a:t>Steal (A)</a:t>
                      </a:r>
                      <a:endParaRPr sz="1500"/>
                    </a:p>
                  </a:txBody>
                  <a:tcPr marL="91425" marR="91425" marT="91425" marB="91425"/>
                </a:tc>
                <a:tc>
                  <a:txBody>
                    <a:bodyPr/>
                    <a:lstStyle/>
                    <a:p>
                      <a:pPr marL="0" lvl="0" indent="0" algn="l" rtl="0">
                        <a:spcBef>
                          <a:spcPts val="0"/>
                        </a:spcBef>
                        <a:spcAft>
                          <a:spcPts val="0"/>
                        </a:spcAft>
                        <a:buNone/>
                      </a:pPr>
                      <a:r>
                        <a:rPr lang="en" sz="1500"/>
                        <a:t>100 / 0</a:t>
                      </a:r>
                      <a:endParaRPr sz="1500"/>
                    </a:p>
                  </a:txBody>
                  <a:tcPr marL="91425" marR="91425" marT="91425" marB="91425"/>
                </a:tc>
                <a:tc>
                  <a:txBody>
                    <a:bodyPr/>
                    <a:lstStyle/>
                    <a:p>
                      <a:pPr marL="0" lvl="0" indent="0" algn="l" rtl="0">
                        <a:spcBef>
                          <a:spcPts val="0"/>
                        </a:spcBef>
                        <a:spcAft>
                          <a:spcPts val="0"/>
                        </a:spcAft>
                        <a:buNone/>
                      </a:pPr>
                      <a:r>
                        <a:rPr lang="en" sz="1500"/>
                        <a:t>1 / 1</a:t>
                      </a:r>
                      <a:endParaRPr sz="1500"/>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Dominant Strategy example</a:t>
            </a:r>
            <a:endParaRPr/>
          </a:p>
        </p:txBody>
      </p:sp>
      <p:sp>
        <p:nvSpPr>
          <p:cNvPr id="268" name="Google Shape;268;p49"/>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Split or Steal Game</a:t>
            </a:r>
            <a:r>
              <a:rPr lang="en" sz="1800"/>
              <a:t> </a:t>
            </a:r>
            <a:r>
              <a:rPr lang="en"/>
              <a:t>(payoff table: </a:t>
            </a:r>
            <a:r>
              <a:rPr lang="en" i="1"/>
              <a:t>&lt;payoff of A&gt; / &lt;payoff of B&gt;)</a:t>
            </a:r>
            <a:endParaRPr i="1"/>
          </a:p>
          <a:p>
            <a:pPr marL="0" lvl="0" indent="0" algn="l" rtl="0">
              <a:spcBef>
                <a:spcPts val="0"/>
              </a:spcBef>
              <a:spcAft>
                <a:spcPts val="0"/>
              </a:spcAft>
              <a:buNone/>
            </a:pPr>
            <a:endParaRPr sz="2000"/>
          </a:p>
          <a:p>
            <a:pPr marL="0" lvl="0" indent="0" algn="l" rtl="0">
              <a:spcBef>
                <a:spcPts val="0"/>
              </a:spcBef>
              <a:spcAft>
                <a:spcPts val="0"/>
              </a:spcAft>
              <a:buNone/>
            </a:pPr>
            <a:endParaRPr sz="2000"/>
          </a:p>
        </p:txBody>
      </p:sp>
      <p:graphicFrame>
        <p:nvGraphicFramePr>
          <p:cNvPr id="269" name="Google Shape;269;p49"/>
          <p:cNvGraphicFramePr/>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a:t>Split (B)</a:t>
                      </a:r>
                      <a:endParaRPr sz="1500"/>
                    </a:p>
                  </a:txBody>
                  <a:tcPr marL="91425" marR="91425" marT="91425" marB="91425"/>
                </a:tc>
                <a:tc>
                  <a:txBody>
                    <a:bodyPr/>
                    <a:lstStyle/>
                    <a:p>
                      <a:pPr marL="0" lvl="0" indent="0" algn="l" rtl="0">
                        <a:spcBef>
                          <a:spcPts val="0"/>
                        </a:spcBef>
                        <a:spcAft>
                          <a:spcPts val="0"/>
                        </a:spcAft>
                        <a:buNone/>
                      </a:pPr>
                      <a:r>
                        <a:rPr lang="en" sz="1500"/>
                        <a:t>Steal (B)</a:t>
                      </a:r>
                      <a:endParaRPr sz="150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a:t>Split (A)</a:t>
                      </a:r>
                      <a:endParaRPr sz="1500"/>
                    </a:p>
                  </a:txBody>
                  <a:tcPr marL="91425" marR="91425" marT="91425" marB="91425"/>
                </a:tc>
                <a:tc>
                  <a:txBody>
                    <a:bodyPr/>
                    <a:lstStyle/>
                    <a:p>
                      <a:pPr marL="0" lvl="0" indent="0" algn="l" rtl="0">
                        <a:spcBef>
                          <a:spcPts val="0"/>
                        </a:spcBef>
                        <a:spcAft>
                          <a:spcPts val="0"/>
                        </a:spcAft>
                        <a:buNone/>
                      </a:pPr>
                      <a:r>
                        <a:rPr lang="en" sz="1500"/>
                        <a:t>50 / 50</a:t>
                      </a:r>
                      <a:endParaRPr sz="1500"/>
                    </a:p>
                  </a:txBody>
                  <a:tcPr marL="91425" marR="91425" marT="91425" marB="91425"/>
                </a:tc>
                <a:tc>
                  <a:txBody>
                    <a:bodyPr/>
                    <a:lstStyle/>
                    <a:p>
                      <a:pPr marL="0" lvl="0" indent="0" algn="l" rtl="0">
                        <a:spcBef>
                          <a:spcPts val="0"/>
                        </a:spcBef>
                        <a:spcAft>
                          <a:spcPts val="0"/>
                        </a:spcAft>
                        <a:buNone/>
                      </a:pPr>
                      <a:r>
                        <a:rPr lang="en" sz="1500"/>
                        <a:t>0 / 100</a:t>
                      </a:r>
                      <a:endParaRPr sz="15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a:t>Steal (A)</a:t>
                      </a:r>
                      <a:endParaRPr sz="1500"/>
                    </a:p>
                  </a:txBody>
                  <a:tcPr marL="91425" marR="91425" marT="91425" marB="91425"/>
                </a:tc>
                <a:tc>
                  <a:txBody>
                    <a:bodyPr/>
                    <a:lstStyle/>
                    <a:p>
                      <a:pPr marL="0" lvl="0" indent="0" algn="l" rtl="0">
                        <a:spcBef>
                          <a:spcPts val="0"/>
                        </a:spcBef>
                        <a:spcAft>
                          <a:spcPts val="0"/>
                        </a:spcAft>
                        <a:buNone/>
                      </a:pPr>
                      <a:r>
                        <a:rPr lang="en" sz="1500"/>
                        <a:t>100 / 0</a:t>
                      </a:r>
                      <a:endParaRPr sz="1500"/>
                    </a:p>
                  </a:txBody>
                  <a:tcPr marL="91425" marR="91425" marT="91425" marB="91425"/>
                </a:tc>
                <a:tc>
                  <a:txBody>
                    <a:bodyPr/>
                    <a:lstStyle/>
                    <a:p>
                      <a:pPr marL="0" lvl="0" indent="0" algn="l" rtl="0">
                        <a:spcBef>
                          <a:spcPts val="0"/>
                        </a:spcBef>
                        <a:spcAft>
                          <a:spcPts val="0"/>
                        </a:spcAft>
                        <a:buNone/>
                      </a:pPr>
                      <a:r>
                        <a:rPr lang="en" sz="1500"/>
                        <a:t>1 / 1</a:t>
                      </a:r>
                      <a:endParaRPr sz="1500"/>
                    </a:p>
                  </a:txBody>
                  <a:tcPr marL="91425" marR="91425" marT="91425" marB="91425"/>
                </a:tc>
                <a:extLst>
                  <a:ext uri="{0D108BD9-81ED-4DB2-BD59-A6C34878D82A}">
                    <a16:rowId xmlns:a16="http://schemas.microsoft.com/office/drawing/2014/main" val="10002"/>
                  </a:ext>
                </a:extLst>
              </a:tr>
            </a:tbl>
          </a:graphicData>
        </a:graphic>
      </p:graphicFrame>
      <p:sp>
        <p:nvSpPr>
          <p:cNvPr id="270" name="Google Shape;270;p49"/>
          <p:cNvSpPr txBox="1"/>
          <p:nvPr/>
        </p:nvSpPr>
        <p:spPr>
          <a:xfrm>
            <a:off x="205100" y="3330825"/>
            <a:ext cx="5573400" cy="1353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Stealing is dominant strategy</a:t>
            </a:r>
            <a:endParaRPr sz="1600"/>
          </a:p>
          <a:p>
            <a:pPr marL="914400" lvl="1" indent="-311150" algn="l" rtl="0">
              <a:spcBef>
                <a:spcPts val="0"/>
              </a:spcBef>
              <a:spcAft>
                <a:spcPts val="0"/>
              </a:spcAft>
              <a:buSzPts val="1300"/>
              <a:buChar char="○"/>
            </a:pPr>
            <a:r>
              <a:rPr lang="en" sz="1300"/>
              <a:t>For player A: 100 &gt; 50 (if B splits), 1 &gt; 0 (if B steals)</a:t>
            </a:r>
            <a:endParaRPr sz="1300"/>
          </a:p>
          <a:p>
            <a:pPr marL="914400" lvl="1" indent="-311150" algn="l" rtl="0">
              <a:spcBef>
                <a:spcPts val="0"/>
              </a:spcBef>
              <a:spcAft>
                <a:spcPts val="0"/>
              </a:spcAft>
              <a:buSzPts val="1300"/>
              <a:buChar char="○"/>
            </a:pPr>
            <a:r>
              <a:rPr lang="en" sz="1300"/>
              <a:t>Same for B</a:t>
            </a:r>
            <a:endParaRPr sz="1300"/>
          </a:p>
          <a:p>
            <a:pPr marL="457200" lvl="0" indent="-330200" algn="l" rtl="0">
              <a:spcBef>
                <a:spcPts val="0"/>
              </a:spcBef>
              <a:spcAft>
                <a:spcPts val="0"/>
              </a:spcAft>
              <a:buSzPts val="1600"/>
              <a:buChar char="●"/>
            </a:pPr>
            <a:r>
              <a:rPr lang="en" sz="1600"/>
              <a:t>Steal/Steal is </a:t>
            </a:r>
            <a:r>
              <a:rPr lang="en" sz="1600" i="1"/>
              <a:t>sub-optimal</a:t>
            </a:r>
            <a:r>
              <a:rPr lang="en" sz="1600"/>
              <a:t> strategy</a:t>
            </a:r>
            <a:endParaRPr sz="1600"/>
          </a:p>
          <a:p>
            <a:pPr marL="914400" lvl="1" indent="-311150" algn="l" rtl="0">
              <a:spcBef>
                <a:spcPts val="0"/>
              </a:spcBef>
              <a:spcAft>
                <a:spcPts val="0"/>
              </a:spcAft>
              <a:buSzPts val="1300"/>
              <a:buChar char="○"/>
            </a:pPr>
            <a:r>
              <a:rPr lang="en" sz="1300"/>
              <a:t>Split/Split yields higher rewards for both</a:t>
            </a:r>
            <a:endParaRPr sz="1300"/>
          </a:p>
          <a:p>
            <a:pPr marL="457200" lvl="0" indent="-330200" algn="l" rtl="0">
              <a:spcBef>
                <a:spcPts val="0"/>
              </a:spcBef>
              <a:spcAft>
                <a:spcPts val="0"/>
              </a:spcAft>
              <a:buSzPts val="1600"/>
              <a:buChar char="●"/>
            </a:pPr>
            <a:r>
              <a:rPr lang="en" sz="1600"/>
              <a:t>See also: </a:t>
            </a:r>
            <a:r>
              <a:rPr lang="en" sz="1600" u="sng">
                <a:solidFill>
                  <a:schemeClr val="hlink"/>
                </a:solidFill>
                <a:hlinkClick r:id="rId3"/>
              </a:rPr>
              <a:t>prisoner’s dilemma</a:t>
            </a:r>
            <a:endParaRPr sz="16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0"/>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Nash Equilibrium</a:t>
            </a:r>
            <a:endParaRPr sz="480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Forbes Nash Jr. (1928-2015)</a:t>
            </a:r>
            <a:endParaRPr/>
          </a:p>
        </p:txBody>
      </p:sp>
      <p:pic>
        <p:nvPicPr>
          <p:cNvPr id="281" name="Google Shape;281;p51"/>
          <p:cNvPicPr preferRelativeResize="0"/>
          <p:nvPr/>
        </p:nvPicPr>
        <p:blipFill>
          <a:blip r:embed="rId3">
            <a:alphaModFix/>
          </a:blip>
          <a:stretch>
            <a:fillRect/>
          </a:stretch>
        </p:blipFill>
        <p:spPr>
          <a:xfrm>
            <a:off x="3305050" y="1211675"/>
            <a:ext cx="2533910" cy="38209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287" name="Google Shape;287;p5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Utility of a participant:</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function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input: a vector of strategies of all participants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output: a real number that represents the gains of this participant at the end of the execution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Participants are rational: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want to maximize the utility they obtain at the end of the execution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293" name="Google Shape;293;p53"/>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endParaRPr>
              <a:solidFill>
                <a:schemeClr val="dk1"/>
              </a:solidFill>
            </a:endParaRPr>
          </a:p>
        </p:txBody>
      </p:sp>
      <p:sp>
        <p:nvSpPr>
          <p:cNvPr id="294" name="Google Shape;294;p53"/>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3"/>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3"/>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3"/>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3"/>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3"/>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0" name="Google Shape;300;p53"/>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1" name="Google Shape;301;p53"/>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2" name="Google Shape;302;p53"/>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3" name="Google Shape;303;p53"/>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4" name="Google Shape;304;p53"/>
          <p:cNvSpPr txBox="1"/>
          <p:nvPr/>
        </p:nvSpPr>
        <p:spPr>
          <a:xfrm>
            <a:off x="130575" y="3094425"/>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1000</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Adam Smith (1723-1790)</a:t>
            </a:r>
            <a:endParaRPr>
              <a:latin typeface="Arial"/>
              <a:ea typeface="Arial"/>
              <a:cs typeface="Arial"/>
              <a:sym typeface="Arial"/>
            </a:endParaRPr>
          </a:p>
        </p:txBody>
      </p:sp>
      <p:pic>
        <p:nvPicPr>
          <p:cNvPr id="115" name="Google Shape;115;p27"/>
          <p:cNvPicPr preferRelativeResize="0"/>
          <p:nvPr/>
        </p:nvPicPr>
        <p:blipFill>
          <a:blip r:embed="rId3">
            <a:alphaModFix/>
          </a:blip>
          <a:stretch>
            <a:fillRect/>
          </a:stretch>
        </p:blipFill>
        <p:spPr>
          <a:xfrm>
            <a:off x="848009" y="1744488"/>
            <a:ext cx="2707075" cy="2707100"/>
          </a:xfrm>
          <a:prstGeom prst="rect">
            <a:avLst/>
          </a:prstGeom>
          <a:noFill/>
          <a:ln>
            <a:noFill/>
          </a:ln>
        </p:spPr>
      </p:pic>
      <p:pic>
        <p:nvPicPr>
          <p:cNvPr id="116" name="Google Shape;116;p27"/>
          <p:cNvPicPr preferRelativeResize="0"/>
          <p:nvPr/>
        </p:nvPicPr>
        <p:blipFill>
          <a:blip r:embed="rId4">
            <a:alphaModFix/>
          </a:blip>
          <a:stretch>
            <a:fillRect/>
          </a:stretch>
        </p:blipFill>
        <p:spPr>
          <a:xfrm>
            <a:off x="5375388" y="1149375"/>
            <a:ext cx="2920589" cy="38973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310" name="Google Shape;310;p54"/>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br>
              <a:rPr lang="en">
                <a:solidFill>
                  <a:schemeClr val="dk1"/>
                </a:solidFill>
              </a:rPr>
            </a:br>
            <a:r>
              <a:rPr lang="en" b="1">
                <a:solidFill>
                  <a:schemeClr val="dk1"/>
                </a:solidFill>
              </a:rPr>
              <a:t>Nash Equilibrium</a:t>
            </a:r>
            <a:r>
              <a:rPr lang="en">
                <a:solidFill>
                  <a:schemeClr val="dk1"/>
                </a:solidFill>
              </a:rPr>
              <a:t>: No party can increase its utility by deviating from Π.</a:t>
            </a:r>
            <a:endParaRPr>
              <a:solidFill>
                <a:schemeClr val="dk1"/>
              </a:solidFill>
            </a:endParaRPr>
          </a:p>
        </p:txBody>
      </p:sp>
      <p:sp>
        <p:nvSpPr>
          <p:cNvPr id="311" name="Google Shape;311;p54"/>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4"/>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4"/>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4"/>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4"/>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4"/>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7" name="Google Shape;317;p54"/>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8" name="Google Shape;318;p54"/>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9" name="Google Shape;319;p54"/>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0" name="Google Shape;320;p54"/>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1" name="Google Shape;321;p54"/>
          <p:cNvSpPr txBox="1"/>
          <p:nvPr/>
        </p:nvSpPr>
        <p:spPr>
          <a:xfrm>
            <a:off x="130575" y="3094425"/>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1000</a:t>
            </a:r>
            <a:endParaRPr sz="1100"/>
          </a:p>
        </p:txBody>
      </p:sp>
      <p:sp>
        <p:nvSpPr>
          <p:cNvPr id="322" name="Google Shape;322;p54"/>
          <p:cNvSpPr/>
          <p:nvPr/>
        </p:nvSpPr>
        <p:spPr>
          <a:xfrm>
            <a:off x="602882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4"/>
          <p:cNvSpPr/>
          <p:nvPr/>
        </p:nvSpPr>
        <p:spPr>
          <a:xfrm>
            <a:off x="712962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4"/>
          <p:cNvSpPr/>
          <p:nvPr/>
        </p:nvSpPr>
        <p:spPr>
          <a:xfrm>
            <a:off x="628515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4"/>
          <p:cNvSpPr/>
          <p:nvPr/>
        </p:nvSpPr>
        <p:spPr>
          <a:xfrm>
            <a:off x="800897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4"/>
          <p:cNvSpPr/>
          <p:nvPr/>
        </p:nvSpPr>
        <p:spPr>
          <a:xfrm>
            <a:off x="840367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4"/>
          <p:cNvSpPr txBox="1"/>
          <p:nvPr/>
        </p:nvSpPr>
        <p:spPr>
          <a:xfrm>
            <a:off x="645120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8" name="Google Shape;328;p54"/>
          <p:cNvSpPr txBox="1"/>
          <p:nvPr/>
        </p:nvSpPr>
        <p:spPr>
          <a:xfrm>
            <a:off x="6010975" y="36071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 ≠ Π</a:t>
            </a:r>
            <a:endParaRPr/>
          </a:p>
        </p:txBody>
      </p:sp>
      <p:sp>
        <p:nvSpPr>
          <p:cNvPr id="329" name="Google Shape;329;p54"/>
          <p:cNvSpPr txBox="1"/>
          <p:nvPr/>
        </p:nvSpPr>
        <p:spPr>
          <a:xfrm>
            <a:off x="729567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0" name="Google Shape;330;p54"/>
          <p:cNvSpPr txBox="1"/>
          <p:nvPr/>
        </p:nvSpPr>
        <p:spPr>
          <a:xfrm>
            <a:off x="85697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1" name="Google Shape;331;p54"/>
          <p:cNvSpPr txBox="1"/>
          <p:nvPr/>
        </p:nvSpPr>
        <p:spPr>
          <a:xfrm>
            <a:off x="817502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2" name="Google Shape;332;p54"/>
          <p:cNvSpPr txBox="1"/>
          <p:nvPr/>
        </p:nvSpPr>
        <p:spPr>
          <a:xfrm>
            <a:off x="5025525" y="3094425"/>
            <a:ext cx="10032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800</a:t>
            </a:r>
            <a:endParaRPr sz="1100"/>
          </a:p>
        </p:txBody>
      </p:sp>
      <p:cxnSp>
        <p:nvCxnSpPr>
          <p:cNvPr id="333" name="Google Shape;333;p54"/>
          <p:cNvCxnSpPr/>
          <p:nvPr/>
        </p:nvCxnSpPr>
        <p:spPr>
          <a:xfrm>
            <a:off x="4742000" y="2111400"/>
            <a:ext cx="0" cy="2997300"/>
          </a:xfrm>
          <a:prstGeom prst="straightConnector1">
            <a:avLst/>
          </a:prstGeom>
          <a:noFill/>
          <a:ln w="9525" cap="flat" cmpd="sng">
            <a:solidFill>
              <a:schemeClr val="dk2"/>
            </a:solidFill>
            <a:prstDash val="lgDash"/>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Generalisation to Coalitions</a:t>
            </a:r>
            <a:endParaRPr/>
          </a:p>
        </p:txBody>
      </p:sp>
      <p:sp>
        <p:nvSpPr>
          <p:cNvPr id="339" name="Google Shape;339;p55"/>
          <p:cNvSpPr txBox="1">
            <a:spLocks noGrp="1"/>
          </p:cNvSpPr>
          <p:nvPr>
            <p:ph type="body" idx="1"/>
          </p:nvPr>
        </p:nvSpPr>
        <p:spPr>
          <a:xfrm>
            <a:off x="65700" y="1152500"/>
            <a:ext cx="9012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br>
              <a:rPr lang="en">
                <a:solidFill>
                  <a:schemeClr val="dk1"/>
                </a:solidFill>
              </a:rPr>
            </a:br>
            <a:r>
              <a:rPr lang="en" b="1">
                <a:solidFill>
                  <a:schemeClr val="dk1"/>
                </a:solidFill>
              </a:rPr>
              <a:t>Nash Equilibrium</a:t>
            </a:r>
            <a:r>
              <a:rPr lang="en">
                <a:solidFill>
                  <a:schemeClr val="dk1"/>
                </a:solidFill>
              </a:rPr>
              <a:t>: No coalition can increase its aggregate utility by deviating from Π.</a:t>
            </a:r>
            <a:endParaRPr>
              <a:solidFill>
                <a:schemeClr val="dk1"/>
              </a:solidFill>
            </a:endParaRPr>
          </a:p>
        </p:txBody>
      </p:sp>
      <p:sp>
        <p:nvSpPr>
          <p:cNvPr id="340" name="Google Shape;340;p55"/>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5"/>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5"/>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5"/>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5"/>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5"/>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6" name="Google Shape;346;p55"/>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7" name="Google Shape;347;p55"/>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8" name="Google Shape;348;p55"/>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9" name="Google Shape;349;p55"/>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0" name="Google Shape;350;p55"/>
          <p:cNvSpPr txBox="1"/>
          <p:nvPr/>
        </p:nvSpPr>
        <p:spPr>
          <a:xfrm>
            <a:off x="1162025" y="2360550"/>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2000</a:t>
            </a:r>
            <a:endParaRPr sz="1100"/>
          </a:p>
        </p:txBody>
      </p:sp>
      <p:sp>
        <p:nvSpPr>
          <p:cNvPr id="351" name="Google Shape;351;p55"/>
          <p:cNvSpPr/>
          <p:nvPr/>
        </p:nvSpPr>
        <p:spPr>
          <a:xfrm>
            <a:off x="602882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5"/>
          <p:cNvSpPr/>
          <p:nvPr/>
        </p:nvSpPr>
        <p:spPr>
          <a:xfrm>
            <a:off x="712962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5"/>
          <p:cNvSpPr/>
          <p:nvPr/>
        </p:nvSpPr>
        <p:spPr>
          <a:xfrm>
            <a:off x="605655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5"/>
          <p:cNvSpPr/>
          <p:nvPr/>
        </p:nvSpPr>
        <p:spPr>
          <a:xfrm>
            <a:off x="800897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5"/>
          <p:cNvSpPr/>
          <p:nvPr/>
        </p:nvSpPr>
        <p:spPr>
          <a:xfrm>
            <a:off x="840367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5"/>
          <p:cNvSpPr txBox="1"/>
          <p:nvPr/>
        </p:nvSpPr>
        <p:spPr>
          <a:xfrm>
            <a:off x="622260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7" name="Google Shape;357;p55"/>
          <p:cNvSpPr txBox="1"/>
          <p:nvPr/>
        </p:nvSpPr>
        <p:spPr>
          <a:xfrm>
            <a:off x="6010975" y="36071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a:t>
            </a:r>
            <a:r>
              <a:rPr lang="en" baseline="-25000"/>
              <a:t>1</a:t>
            </a:r>
            <a:r>
              <a:rPr lang="en"/>
              <a:t> ≠ Π</a:t>
            </a:r>
            <a:endParaRPr/>
          </a:p>
        </p:txBody>
      </p:sp>
      <p:sp>
        <p:nvSpPr>
          <p:cNvPr id="358" name="Google Shape;358;p55"/>
          <p:cNvSpPr txBox="1"/>
          <p:nvPr/>
        </p:nvSpPr>
        <p:spPr>
          <a:xfrm>
            <a:off x="85697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9" name="Google Shape;359;p55"/>
          <p:cNvSpPr txBox="1"/>
          <p:nvPr/>
        </p:nvSpPr>
        <p:spPr>
          <a:xfrm>
            <a:off x="817502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cxnSp>
        <p:nvCxnSpPr>
          <p:cNvPr id="360" name="Google Shape;360;p55"/>
          <p:cNvCxnSpPr/>
          <p:nvPr/>
        </p:nvCxnSpPr>
        <p:spPr>
          <a:xfrm>
            <a:off x="4742000" y="2111400"/>
            <a:ext cx="0" cy="2997300"/>
          </a:xfrm>
          <a:prstGeom prst="straightConnector1">
            <a:avLst/>
          </a:prstGeom>
          <a:noFill/>
          <a:ln w="9525" cap="flat" cmpd="sng">
            <a:solidFill>
              <a:schemeClr val="dk2"/>
            </a:solidFill>
            <a:prstDash val="lgDash"/>
            <a:round/>
            <a:headEnd type="none" w="med" len="med"/>
            <a:tailEnd type="none" w="med" len="med"/>
          </a:ln>
        </p:spPr>
      </p:cxnSp>
      <p:sp>
        <p:nvSpPr>
          <p:cNvPr id="361" name="Google Shape;361;p55"/>
          <p:cNvSpPr txBox="1"/>
          <p:nvPr/>
        </p:nvSpPr>
        <p:spPr>
          <a:xfrm>
            <a:off x="7111775" y="29357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a:t>
            </a:r>
            <a:r>
              <a:rPr lang="en" baseline="-25000"/>
              <a:t>2</a:t>
            </a:r>
            <a:r>
              <a:rPr lang="en"/>
              <a:t> ≠ Π</a:t>
            </a:r>
            <a:endParaRPr/>
          </a:p>
        </p:txBody>
      </p:sp>
      <p:sp>
        <p:nvSpPr>
          <p:cNvPr id="362" name="Google Shape;362;p55"/>
          <p:cNvSpPr/>
          <p:nvPr/>
        </p:nvSpPr>
        <p:spPr>
          <a:xfrm>
            <a:off x="837625" y="1979875"/>
            <a:ext cx="2547504" cy="2077488"/>
          </a:xfrm>
          <a:prstGeom prst="cloud">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5"/>
          <p:cNvSpPr txBox="1"/>
          <p:nvPr/>
        </p:nvSpPr>
        <p:spPr>
          <a:xfrm>
            <a:off x="5803213" y="2433063"/>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Reward:1900</a:t>
            </a:r>
            <a:endParaRPr sz="1100"/>
          </a:p>
        </p:txBody>
      </p:sp>
      <p:sp>
        <p:nvSpPr>
          <p:cNvPr id="364" name="Google Shape;364;p55"/>
          <p:cNvSpPr/>
          <p:nvPr/>
        </p:nvSpPr>
        <p:spPr>
          <a:xfrm>
            <a:off x="5364675" y="1979875"/>
            <a:ext cx="3039012" cy="2159892"/>
          </a:xfrm>
          <a:prstGeom prst="cloud">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Bitcoin a Nash Equilibrium ?</a:t>
            </a:r>
            <a:endParaRPr/>
          </a:p>
        </p:txBody>
      </p:sp>
      <p:sp>
        <p:nvSpPr>
          <p:cNvPr id="370" name="Google Shape;370;p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What can be the utility in Bitcoin?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Absolute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Relative rewards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 can utility be defined in a probabilistic protocol?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expectation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events of high probability</a:t>
            </a:r>
            <a:endParaRPr>
              <a:solidFill>
                <a:schemeClr val="dk1"/>
              </a:solidFill>
            </a:endParaRPr>
          </a:p>
          <a:p>
            <a:pPr marL="0" lvl="0" indent="0" algn="l" rtl="0">
              <a:spcBef>
                <a:spcPts val="1200"/>
              </a:spcBef>
              <a:spcAft>
                <a:spcPts val="1600"/>
              </a:spcAft>
              <a:buNone/>
            </a:pPr>
            <a:endParaRPr>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a:t>
            </a:r>
            <a:endParaRPr/>
          </a:p>
        </p:txBody>
      </p:sp>
      <p:sp>
        <p:nvSpPr>
          <p:cNvPr id="376" name="Google Shape;376;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Fix:</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algorithms followed by all the participants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outcome of all the randomness used by participants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 time limit (finite execution) of the Bitcoin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Obtain a unique outcome of the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Each block of the adopted chain gives a reward to its producer</a:t>
            </a:r>
            <a:endParaRPr>
              <a:solidFill>
                <a:schemeClr val="dk1"/>
              </a:solidFill>
            </a:endParaRPr>
          </a:p>
          <a:p>
            <a:pPr marL="0" lvl="0" indent="0" algn="l" rtl="0">
              <a:spcBef>
                <a:spcPts val="1200"/>
              </a:spcBef>
              <a:spcAft>
                <a:spcPts val="1600"/>
              </a:spcAft>
              <a:buNone/>
            </a:pPr>
            <a:endParaRPr/>
          </a:p>
        </p:txBody>
      </p:sp>
      <p:sp>
        <p:nvSpPr>
          <p:cNvPr id="377" name="Google Shape;377;p57"/>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78" name="Google Shape;378;p57"/>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79" name="Google Shape;379;p57"/>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80" name="Google Shape;380;p57"/>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381" name="Google Shape;381;p57"/>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382" name="Google Shape;382;p57"/>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383" name="Google Shape;383;p57"/>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384" name="Google Shape;384;p57"/>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5" name="Google Shape;385;p57"/>
          <p:cNvCxnSpPr>
            <a:stCxn id="384" idx="1"/>
            <a:endCxn id="377"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386" name="Google Shape;386;p57"/>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7" name="Google Shape;387;p57"/>
          <p:cNvCxnSpPr>
            <a:stCxn id="386" idx="1"/>
            <a:endCxn id="377"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388" name="Google Shape;388;p57"/>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9" name="Google Shape;389;p57"/>
          <p:cNvCxnSpPr>
            <a:stCxn id="388" idx="1"/>
            <a:endCxn id="386"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II</a:t>
            </a:r>
            <a:endParaRPr/>
          </a:p>
        </p:txBody>
      </p:sp>
      <p:sp>
        <p:nvSpPr>
          <p:cNvPr id="395" name="Google Shape;395;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b="1">
                <a:solidFill>
                  <a:schemeClr val="dk1"/>
                </a:solidFill>
              </a:rPr>
              <a:t>Absolute rewards</a:t>
            </a:r>
            <a:r>
              <a:rPr lang="en">
                <a:solidFill>
                  <a:schemeClr val="dk1"/>
                </a:solidFill>
              </a:rPr>
              <a:t>: The utility of a coalition is equal to </a:t>
            </a:r>
            <a:r>
              <a:rPr lang="en" i="1">
                <a:solidFill>
                  <a:schemeClr val="dk1"/>
                </a:solidFill>
              </a:rPr>
              <a:t>the number of BTC</a:t>
            </a:r>
            <a:r>
              <a:rPr lang="en">
                <a:solidFill>
                  <a:schemeClr val="dk1"/>
                </a:solidFill>
              </a:rPr>
              <a:t> that it has obtained at the end of the execution</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ctr" rtl="0">
              <a:spcBef>
                <a:spcPts val="1200"/>
              </a:spcBef>
              <a:spcAft>
                <a:spcPts val="0"/>
              </a:spcAft>
              <a:buNone/>
            </a:pPr>
            <a:r>
              <a:rPr lang="en" i="1">
                <a:solidFill>
                  <a:schemeClr val="dk1"/>
                </a:solidFill>
              </a:rPr>
              <a:t>U</a:t>
            </a:r>
            <a:r>
              <a:rPr lang="en" i="1" baseline="-25000">
                <a:solidFill>
                  <a:schemeClr val="dk1"/>
                </a:solidFill>
              </a:rPr>
              <a:t>i</a:t>
            </a:r>
            <a:r>
              <a:rPr lang="en" i="1">
                <a:solidFill>
                  <a:schemeClr val="dk1"/>
                </a:solidFill>
              </a:rPr>
              <a:t> = &lt;sum rewards of P</a:t>
            </a:r>
            <a:r>
              <a:rPr lang="en" i="1" baseline="-25000">
                <a:solidFill>
                  <a:schemeClr val="dk1"/>
                </a:solidFill>
              </a:rPr>
              <a:t>i</a:t>
            </a:r>
            <a:r>
              <a:rPr lang="en" i="1">
                <a:solidFill>
                  <a:schemeClr val="dk1"/>
                </a:solidFill>
              </a:rPr>
              <a:t>&gt;</a:t>
            </a:r>
            <a:endParaRPr i="1">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III</a:t>
            </a:r>
            <a:endParaRPr/>
          </a:p>
        </p:txBody>
      </p:sp>
      <p:sp>
        <p:nvSpPr>
          <p:cNvPr id="401" name="Google Shape;401;p59"/>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2" name="Google Shape;402;p59"/>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3" name="Google Shape;403;p59"/>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4" name="Google Shape;404;p59"/>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05" name="Google Shape;405;p59"/>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06" name="Google Shape;406;p59"/>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07" name="Google Shape;407;p59"/>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08" name="Google Shape;408;p59"/>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09" name="Google Shape;409;p59"/>
          <p:cNvCxnSpPr>
            <a:stCxn id="408" idx="1"/>
            <a:endCxn id="401"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410" name="Google Shape;410;p59"/>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11" name="Google Shape;411;p59"/>
          <p:cNvCxnSpPr>
            <a:stCxn id="410" idx="1"/>
            <a:endCxn id="401"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412" name="Google Shape;412;p59"/>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13" name="Google Shape;413;p59"/>
          <p:cNvCxnSpPr>
            <a:stCxn id="412" idx="1"/>
            <a:endCxn id="410"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
        <p:nvSpPr>
          <p:cNvPr id="414" name="Google Shape;414;p59"/>
          <p:cNvSpPr/>
          <p:nvPr/>
        </p:nvSpPr>
        <p:spPr>
          <a:xfrm>
            <a:off x="7504100" y="11978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5" name="Google Shape;415;p59"/>
          <p:cNvCxnSpPr/>
          <p:nvPr/>
        </p:nvCxnSpPr>
        <p:spPr>
          <a:xfrm rot="10800000" flipH="1">
            <a:off x="2452375" y="1640625"/>
            <a:ext cx="4878600" cy="2343600"/>
          </a:xfrm>
          <a:prstGeom prst="straightConnector1">
            <a:avLst/>
          </a:prstGeom>
          <a:noFill/>
          <a:ln w="9525" cap="flat" cmpd="sng">
            <a:solidFill>
              <a:srgbClr val="00FFFF"/>
            </a:solidFill>
            <a:prstDash val="solid"/>
            <a:round/>
            <a:headEnd type="none" w="med" len="med"/>
            <a:tailEnd type="triangle" w="med" len="med"/>
          </a:ln>
        </p:spPr>
      </p:cxnSp>
      <p:cxnSp>
        <p:nvCxnSpPr>
          <p:cNvPr id="416" name="Google Shape;416;p59"/>
          <p:cNvCxnSpPr>
            <a:stCxn id="408" idx="0"/>
          </p:cNvCxnSpPr>
          <p:nvPr/>
        </p:nvCxnSpPr>
        <p:spPr>
          <a:xfrm rot="10800000" flipH="1">
            <a:off x="5786275" y="1869225"/>
            <a:ext cx="1669500" cy="2576400"/>
          </a:xfrm>
          <a:prstGeom prst="straightConnector1">
            <a:avLst/>
          </a:prstGeom>
          <a:noFill/>
          <a:ln w="9525" cap="flat" cmpd="sng">
            <a:solidFill>
              <a:srgbClr val="00FFFF"/>
            </a:solidFill>
            <a:prstDash val="solid"/>
            <a:round/>
            <a:headEnd type="none" w="med" len="med"/>
            <a:tailEnd type="triangle" w="med" len="med"/>
          </a:ln>
        </p:spPr>
      </p:cxnSp>
      <p:sp>
        <p:nvSpPr>
          <p:cNvPr id="417" name="Google Shape;417;p59"/>
          <p:cNvSpPr txBox="1"/>
          <p:nvPr/>
        </p:nvSpPr>
        <p:spPr>
          <a:xfrm>
            <a:off x="7504100" y="2000625"/>
            <a:ext cx="1419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2*50 = 100BTC</a:t>
            </a:r>
            <a:endParaRPr/>
          </a:p>
        </p:txBody>
      </p:sp>
      <p:cxnSp>
        <p:nvCxnSpPr>
          <p:cNvPr id="418" name="Google Shape;418;p59"/>
          <p:cNvCxnSpPr>
            <a:stCxn id="401" idx="0"/>
          </p:cNvCxnSpPr>
          <p:nvPr/>
        </p:nvCxnSpPr>
        <p:spPr>
          <a:xfrm rot="10800000" flipH="1">
            <a:off x="4623175" y="1855125"/>
            <a:ext cx="2673300" cy="2129100"/>
          </a:xfrm>
          <a:prstGeom prst="straightConnector1">
            <a:avLst/>
          </a:prstGeom>
          <a:noFill/>
          <a:ln w="9525" cap="flat" cmpd="sng">
            <a:solidFill>
              <a:srgbClr val="00FFFF"/>
            </a:solidFill>
            <a:prstDash val="solid"/>
            <a:round/>
            <a:headEnd type="none" w="med" len="med"/>
            <a:tailEnd type="triangl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Relative Rewards, I</a:t>
            </a:r>
            <a:endParaRPr/>
          </a:p>
        </p:txBody>
      </p:sp>
      <p:sp>
        <p:nvSpPr>
          <p:cNvPr id="424" name="Google Shape;424;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b="1">
                <a:solidFill>
                  <a:schemeClr val="dk1"/>
                </a:solidFill>
              </a:rPr>
              <a:t>Relative Rewards</a:t>
            </a:r>
            <a:r>
              <a:rPr lang="en">
                <a:solidFill>
                  <a:schemeClr val="dk1"/>
                </a:solidFill>
              </a:rPr>
              <a:t>: The utility of a coalition in Bitcoin is equal to the </a:t>
            </a:r>
            <a:r>
              <a:rPr lang="en" i="1">
                <a:solidFill>
                  <a:schemeClr val="dk1"/>
                </a:solidFill>
              </a:rPr>
              <a:t>amount of BTC</a:t>
            </a:r>
            <a:r>
              <a:rPr lang="en">
                <a:solidFill>
                  <a:schemeClr val="dk1"/>
                </a:solidFill>
              </a:rPr>
              <a:t> that it earns, </a:t>
            </a:r>
            <a:r>
              <a:rPr lang="en" i="1">
                <a:solidFill>
                  <a:schemeClr val="dk1"/>
                </a:solidFill>
              </a:rPr>
              <a:t>divided</a:t>
            </a:r>
            <a:r>
              <a:rPr lang="en">
                <a:solidFill>
                  <a:schemeClr val="dk1"/>
                </a:solidFill>
              </a:rPr>
              <a:t> by the total </a:t>
            </a:r>
            <a:r>
              <a:rPr lang="en" i="1">
                <a:solidFill>
                  <a:schemeClr val="dk1"/>
                </a:solidFill>
              </a:rPr>
              <a:t>amount of BTC that all participants</a:t>
            </a:r>
            <a:r>
              <a:rPr lang="en">
                <a:solidFill>
                  <a:schemeClr val="dk1"/>
                </a:solidFill>
              </a:rPr>
              <a:t> receive at the end of the execution</a:t>
            </a:r>
            <a:endParaRPr>
              <a:solidFill>
                <a:schemeClr val="dk1"/>
              </a:solidFill>
            </a:endParaRPr>
          </a:p>
          <a:p>
            <a:pPr marL="0" lvl="0" indent="0" algn="l" rtl="0">
              <a:spcBef>
                <a:spcPts val="1200"/>
              </a:spcBef>
              <a:spcAft>
                <a:spcPts val="0"/>
              </a:spcAft>
              <a:buNone/>
            </a:pPr>
            <a:br>
              <a:rPr lang="en">
                <a:solidFill>
                  <a:schemeClr val="dk1"/>
                </a:solidFill>
              </a:rPr>
            </a:br>
            <a:endParaRPr>
              <a:solidFill>
                <a:schemeClr val="dk1"/>
              </a:solidFill>
            </a:endParaRPr>
          </a:p>
          <a:p>
            <a:pPr marL="0" lvl="0" indent="0" algn="ctr" rtl="0">
              <a:spcBef>
                <a:spcPts val="1200"/>
              </a:spcBef>
              <a:spcAft>
                <a:spcPts val="0"/>
              </a:spcAft>
              <a:buNone/>
            </a:pPr>
            <a:r>
              <a:rPr lang="en" i="1">
                <a:solidFill>
                  <a:schemeClr val="dk1"/>
                </a:solidFill>
              </a:rPr>
              <a:t>U</a:t>
            </a:r>
            <a:r>
              <a:rPr lang="en" i="1" baseline="-25000">
                <a:solidFill>
                  <a:schemeClr val="dk1"/>
                </a:solidFill>
              </a:rPr>
              <a:t>i</a:t>
            </a:r>
            <a:r>
              <a:rPr lang="en" i="1">
                <a:solidFill>
                  <a:schemeClr val="dk1"/>
                </a:solidFill>
              </a:rPr>
              <a:t> = &lt;sum rewards of P</a:t>
            </a:r>
            <a:r>
              <a:rPr lang="en" i="1" baseline="-25000">
                <a:solidFill>
                  <a:schemeClr val="dk1"/>
                </a:solidFill>
              </a:rPr>
              <a:t>i</a:t>
            </a:r>
            <a:r>
              <a:rPr lang="en" i="1">
                <a:solidFill>
                  <a:schemeClr val="dk1"/>
                </a:solidFill>
              </a:rPr>
              <a:t>&gt; / &lt;sum rewards of all parties&gt;</a:t>
            </a:r>
            <a:endParaRPr i="1">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Relative Rewards, II</a:t>
            </a:r>
            <a:endParaRPr/>
          </a:p>
        </p:txBody>
      </p:sp>
      <p:sp>
        <p:nvSpPr>
          <p:cNvPr id="430" name="Google Shape;430;p61"/>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1" name="Google Shape;431;p61"/>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2" name="Google Shape;432;p61"/>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3" name="Google Shape;433;p61"/>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34" name="Google Shape;434;p61"/>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35" name="Google Shape;435;p61"/>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36" name="Google Shape;436;p61"/>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37" name="Google Shape;437;p61"/>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38" name="Google Shape;438;p61"/>
          <p:cNvCxnSpPr>
            <a:stCxn id="437" idx="1"/>
            <a:endCxn id="430"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439" name="Google Shape;439;p61"/>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40" name="Google Shape;440;p61"/>
          <p:cNvCxnSpPr>
            <a:stCxn id="439" idx="1"/>
            <a:endCxn id="430"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441" name="Google Shape;441;p61"/>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42" name="Google Shape;442;p61"/>
          <p:cNvCxnSpPr>
            <a:stCxn id="441" idx="1"/>
            <a:endCxn id="439"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
        <p:nvSpPr>
          <p:cNvPr id="443" name="Google Shape;443;p61"/>
          <p:cNvSpPr/>
          <p:nvPr/>
        </p:nvSpPr>
        <p:spPr>
          <a:xfrm>
            <a:off x="7504100" y="11978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 name="Google Shape;444;p61"/>
          <p:cNvCxnSpPr/>
          <p:nvPr/>
        </p:nvCxnSpPr>
        <p:spPr>
          <a:xfrm rot="10800000" flipH="1">
            <a:off x="2452375" y="1640625"/>
            <a:ext cx="4878600" cy="2343600"/>
          </a:xfrm>
          <a:prstGeom prst="straightConnector1">
            <a:avLst/>
          </a:prstGeom>
          <a:noFill/>
          <a:ln w="9525" cap="flat" cmpd="sng">
            <a:solidFill>
              <a:srgbClr val="00FFFF"/>
            </a:solidFill>
            <a:prstDash val="solid"/>
            <a:round/>
            <a:headEnd type="none" w="med" len="med"/>
            <a:tailEnd type="triangle" w="med" len="med"/>
          </a:ln>
        </p:spPr>
      </p:cxnSp>
      <p:cxnSp>
        <p:nvCxnSpPr>
          <p:cNvPr id="445" name="Google Shape;445;p61"/>
          <p:cNvCxnSpPr>
            <a:stCxn id="437" idx="0"/>
          </p:cNvCxnSpPr>
          <p:nvPr/>
        </p:nvCxnSpPr>
        <p:spPr>
          <a:xfrm rot="10800000" flipH="1">
            <a:off x="5786275" y="1869225"/>
            <a:ext cx="1669500" cy="2576400"/>
          </a:xfrm>
          <a:prstGeom prst="straightConnector1">
            <a:avLst/>
          </a:prstGeom>
          <a:noFill/>
          <a:ln w="9525" cap="flat" cmpd="sng">
            <a:solidFill>
              <a:srgbClr val="00FFFF"/>
            </a:solidFill>
            <a:prstDash val="solid"/>
            <a:round/>
            <a:headEnd type="none" w="med" len="med"/>
            <a:tailEnd type="triangle" w="med" len="med"/>
          </a:ln>
        </p:spPr>
      </p:cxnSp>
      <p:sp>
        <p:nvSpPr>
          <p:cNvPr id="446" name="Google Shape;446;p61"/>
          <p:cNvSpPr txBox="1"/>
          <p:nvPr/>
        </p:nvSpPr>
        <p:spPr>
          <a:xfrm>
            <a:off x="7877925" y="2007550"/>
            <a:ext cx="685200" cy="65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2*50</a:t>
            </a:r>
            <a:endParaRPr/>
          </a:p>
          <a:p>
            <a:pPr marL="0" lvl="0" indent="0" algn="l" rtl="0">
              <a:lnSpc>
                <a:spcPct val="10000"/>
              </a:lnSpc>
              <a:spcBef>
                <a:spcPts val="0"/>
              </a:spcBef>
              <a:spcAft>
                <a:spcPts val="0"/>
              </a:spcAft>
              <a:buNone/>
            </a:pPr>
            <a:r>
              <a:rPr lang="en"/>
              <a:t>____</a:t>
            </a:r>
            <a:endParaRPr/>
          </a:p>
          <a:p>
            <a:pPr marL="0" lvl="0" indent="0" algn="l" rtl="0">
              <a:spcBef>
                <a:spcPts val="0"/>
              </a:spcBef>
              <a:spcAft>
                <a:spcPts val="0"/>
              </a:spcAft>
              <a:buNone/>
            </a:pPr>
            <a:endParaRPr/>
          </a:p>
          <a:p>
            <a:pPr marL="0" lvl="0" indent="0" algn="l" rtl="0">
              <a:lnSpc>
                <a:spcPct val="10000"/>
              </a:lnSpc>
              <a:spcBef>
                <a:spcPts val="0"/>
              </a:spcBef>
              <a:spcAft>
                <a:spcPts val="0"/>
              </a:spcAft>
              <a:buNone/>
            </a:pPr>
            <a:r>
              <a:rPr lang="en"/>
              <a:t>5*50</a:t>
            </a:r>
            <a:endParaRPr/>
          </a:p>
        </p:txBody>
      </p:sp>
      <p:cxnSp>
        <p:nvCxnSpPr>
          <p:cNvPr id="447" name="Google Shape;447;p61"/>
          <p:cNvCxnSpPr/>
          <p:nvPr/>
        </p:nvCxnSpPr>
        <p:spPr>
          <a:xfrm rot="10800000" flipH="1">
            <a:off x="4623175" y="1855125"/>
            <a:ext cx="2673300" cy="2129100"/>
          </a:xfrm>
          <a:prstGeom prst="straightConnector1">
            <a:avLst/>
          </a:prstGeom>
          <a:noFill/>
          <a:ln w="9525" cap="flat" cmpd="sng">
            <a:solidFill>
              <a:srgbClr val="00FFFF"/>
            </a:solidFill>
            <a:prstDash val="solid"/>
            <a:round/>
            <a:headEnd type="none" w="med" len="med"/>
            <a:tailEnd type="triangl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Utility in probabilistic protocols</a:t>
            </a:r>
            <a:endParaRPr/>
          </a:p>
        </p:txBody>
      </p:sp>
      <p:sp>
        <p:nvSpPr>
          <p:cNvPr id="453" name="Google Shape;453;p6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Given the strategies of all the participants, the outcome of the Bitcoin execution is a random variable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utility of a coalition (parameterized by an execution) is also a random variable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 to resolve this?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expectation that determines the expected value of utility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events that happen with high probability</a:t>
            </a:r>
            <a:endParaRPr>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and Equilibria</a:t>
            </a:r>
            <a:endParaRPr/>
          </a:p>
        </p:txBody>
      </p:sp>
      <p:sp>
        <p:nvSpPr>
          <p:cNvPr id="459" name="Google Shape;459;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dirty="0">
                <a:solidFill>
                  <a:schemeClr val="dk1"/>
                </a:solidFill>
              </a:rPr>
              <a:t>A certain modelling of the Bitcoin protocol </a:t>
            </a:r>
            <a:r>
              <a:rPr lang="en" u="sng" dirty="0">
                <a:solidFill>
                  <a:schemeClr val="dk1"/>
                </a:solidFill>
              </a:rPr>
              <a:t>is a Nash equilibrium</a:t>
            </a:r>
            <a:endParaRPr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Utility</a:t>
            </a:r>
            <a:r>
              <a:rPr lang="en" dirty="0">
                <a:solidFill>
                  <a:schemeClr val="dk1"/>
                </a:solidFill>
              </a:rPr>
              <a:t> is equal to expected number of </a:t>
            </a:r>
            <a:r>
              <a:rPr lang="en" b="1" dirty="0">
                <a:solidFill>
                  <a:schemeClr val="dk1"/>
                </a:solidFill>
              </a:rPr>
              <a:t>absolute rewards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 </a:t>
            </a:r>
            <a:r>
              <a:rPr lang="en" b="1" dirty="0">
                <a:solidFill>
                  <a:schemeClr val="dk1"/>
                </a:solidFill>
              </a:rPr>
              <a:t>difficulty </a:t>
            </a:r>
            <a:r>
              <a:rPr lang="en" dirty="0">
                <a:solidFill>
                  <a:schemeClr val="dk1"/>
                </a:solidFill>
              </a:rPr>
              <a:t>is </a:t>
            </a:r>
            <a:r>
              <a:rPr lang="en" b="1" dirty="0">
                <a:solidFill>
                  <a:schemeClr val="dk1"/>
                </a:solidFill>
              </a:rPr>
              <a:t>fixed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Expected number of blocks is proportional to mining power (delivered by a Bitcoin execution)</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Bitcoin </a:t>
            </a:r>
            <a:r>
              <a:rPr lang="en" u="sng" dirty="0">
                <a:solidFill>
                  <a:schemeClr val="dk1"/>
                </a:solidFill>
              </a:rPr>
              <a:t>is not a Nash equilibrium</a:t>
            </a:r>
            <a:r>
              <a:rPr lang="en" dirty="0">
                <a:solidFill>
                  <a:schemeClr val="dk1"/>
                </a:solidFill>
              </a:rPr>
              <a:t> </a:t>
            </a:r>
            <a:r>
              <a:rPr lang="en" dirty="0" err="1">
                <a:solidFill>
                  <a:schemeClr val="dk1"/>
                </a:solidFill>
              </a:rPr>
              <a:t>w.r.t</a:t>
            </a:r>
            <a:r>
              <a:rPr lang="en" dirty="0">
                <a:solidFill>
                  <a:schemeClr val="dk1"/>
                </a:solidFill>
              </a:rPr>
              <a:t> relative rewards</a:t>
            </a:r>
            <a:endParaRPr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Utility</a:t>
            </a:r>
            <a:r>
              <a:rPr lang="en" dirty="0">
                <a:solidFill>
                  <a:schemeClr val="dk1"/>
                </a:solidFill>
              </a:rPr>
              <a:t> is equal to expected number of </a:t>
            </a:r>
            <a:r>
              <a:rPr lang="en" b="1" dirty="0">
                <a:solidFill>
                  <a:schemeClr val="dk1"/>
                </a:solidFill>
              </a:rPr>
              <a:t>relative rewards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 </a:t>
            </a:r>
            <a:r>
              <a:rPr lang="en" b="1" dirty="0">
                <a:solidFill>
                  <a:schemeClr val="dk1"/>
                </a:solidFill>
              </a:rPr>
              <a:t>difficulty </a:t>
            </a:r>
            <a:r>
              <a:rPr lang="en" dirty="0">
                <a:solidFill>
                  <a:schemeClr val="dk1"/>
                </a:solidFill>
              </a:rPr>
              <a:t>is </a:t>
            </a:r>
            <a:r>
              <a:rPr lang="en" b="1" dirty="0">
                <a:solidFill>
                  <a:schemeClr val="dk1"/>
                </a:solidFill>
              </a:rPr>
              <a:t>fixed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Expected number of blocks is proportional to mining power (delivered by a Bitcoin execution)</a:t>
            </a:r>
            <a:endParaRPr b="1"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Selfish mining</a:t>
            </a:r>
            <a:r>
              <a:rPr lang="en" dirty="0">
                <a:solidFill>
                  <a:schemeClr val="dk1"/>
                </a:solidFill>
              </a:rPr>
              <a:t> strategy is more profitable</a:t>
            </a:r>
            <a:endParaRPr dirty="0">
              <a:solidFill>
                <a:schemeClr val="dk1"/>
              </a:solidFill>
            </a:endParaRPr>
          </a:p>
          <a:p>
            <a:pPr marL="0" lvl="0" indent="0" algn="l" rtl="0">
              <a:spcBef>
                <a:spcPts val="4400"/>
              </a:spcBef>
              <a:spcAft>
                <a:spcPts val="1600"/>
              </a:spcAft>
              <a:buNone/>
            </a:pPr>
            <a:endParaRPr dirty="0">
              <a:solidFill>
                <a:schemeClr val="dk1"/>
              </a:solidFill>
            </a:endParaRPr>
          </a:p>
        </p:txBody>
      </p:sp>
      <p:sp>
        <p:nvSpPr>
          <p:cNvPr id="460" name="Google Shape;460;p63"/>
          <p:cNvSpPr txBox="1"/>
          <p:nvPr/>
        </p:nvSpPr>
        <p:spPr>
          <a:xfrm>
            <a:off x="2602900" y="4475375"/>
            <a:ext cx="6330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t>Kroll et al. in  “The economics of Bitcoin mining, or Bitcoin in the presence of adversaries” (2013)</a:t>
            </a:r>
            <a:endParaRPr sz="1100"/>
          </a:p>
          <a:p>
            <a:pPr marL="0" lvl="0" indent="0" algn="l" rtl="0">
              <a:spcBef>
                <a:spcPts val="0"/>
              </a:spcBef>
              <a:spcAft>
                <a:spcPts val="0"/>
              </a:spcAft>
              <a:buNone/>
            </a:pPr>
            <a:r>
              <a:rPr lang="en" sz="1100">
                <a:solidFill>
                  <a:schemeClr val="dk1"/>
                </a:solidFill>
              </a:rPr>
              <a:t>Ittay Eyal and Emin Gün Sirer. "Majority is not enough: Bitcoin mining is vulnerable."(2014)</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The capitalist principle</a:t>
            </a:r>
            <a:endParaRPr>
              <a:latin typeface="Arial"/>
              <a:ea typeface="Arial"/>
              <a:cs typeface="Arial"/>
              <a:sym typeface="Arial"/>
            </a:endParaRPr>
          </a:p>
        </p:txBody>
      </p:sp>
      <p:sp>
        <p:nvSpPr>
          <p:cNvPr id="122" name="Google Shape;122;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Font typeface="Arial"/>
              <a:buChar char="●"/>
            </a:pPr>
            <a:r>
              <a:rPr lang="en" dirty="0">
                <a:solidFill>
                  <a:srgbClr val="000000"/>
                </a:solidFill>
                <a:latin typeface="Arial"/>
                <a:ea typeface="Arial"/>
                <a:cs typeface="Arial"/>
                <a:sym typeface="Arial"/>
              </a:rPr>
              <a:t>The invisible hand of the market</a:t>
            </a:r>
            <a:endParaRPr dirty="0">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i="1" dirty="0">
                <a:solidFill>
                  <a:srgbClr val="000000"/>
                </a:solidFill>
                <a:latin typeface="Arial"/>
                <a:ea typeface="Arial"/>
                <a:cs typeface="Arial"/>
                <a:sym typeface="Arial"/>
              </a:rPr>
              <a:t>“he intends only his own gain; and he is in this, as in many other cases, led by an invisible hand to promote an end which was no part of his intention” (Adam Smith. The Wealth of Nations.)</a:t>
            </a:r>
            <a:endParaRPr i="1" dirty="0">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dirty="0">
                <a:solidFill>
                  <a:srgbClr val="000000"/>
                </a:solidFill>
                <a:latin typeface="Arial"/>
                <a:ea typeface="Arial"/>
                <a:cs typeface="Arial"/>
                <a:sym typeface="Arial"/>
              </a:rPr>
              <a:t>People chase after their own profit…</a:t>
            </a:r>
            <a:endParaRPr dirty="0">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dirty="0">
                <a:solidFill>
                  <a:srgbClr val="000000"/>
                </a:solidFill>
                <a:latin typeface="Arial"/>
                <a:ea typeface="Arial"/>
                <a:cs typeface="Arial"/>
                <a:sym typeface="Arial"/>
              </a:rPr>
              <a:t>… and in doing so can, seemingly inadvertently, create external results that are positive overall</a:t>
            </a:r>
            <a:endParaRPr dirty="0">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dirty="0">
                <a:solidFill>
                  <a:srgbClr val="000000"/>
                </a:solidFill>
                <a:latin typeface="Arial"/>
                <a:ea typeface="Arial"/>
                <a:cs typeface="Arial"/>
                <a:sym typeface="Arial"/>
              </a:rPr>
              <a:t>For example, the baker is adept in making bread, and he does so efficiently, selling it for money, in this way feeding the families that buy it</a:t>
            </a:r>
            <a:endParaRPr dirty="0">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4"/>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Game Theoretic Attacks</a:t>
            </a:r>
            <a:endParaRPr sz="4800">
              <a:solidFill>
                <a:srgbClr val="000000"/>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a:t>
            </a:r>
            <a:endParaRPr/>
          </a:p>
        </p:txBody>
      </p:sp>
      <p:sp>
        <p:nvSpPr>
          <p:cNvPr id="471" name="Google Shape;471;p6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A strategy that enables a coalition to collect more (expected) relative rewards by deviating from the honest protocol</a:t>
            </a:r>
            <a:endParaRPr>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Attacker maintains a private chain, strategically releasing its blocks to deny honest parties’ blocks from being adopted to the “main chain”</a:t>
            </a:r>
            <a:endParaRPr sz="1800">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1</a:t>
            </a:r>
            <a:endParaRPr/>
          </a:p>
        </p:txBody>
      </p:sp>
      <p:sp>
        <p:nvSpPr>
          <p:cNvPr id="477" name="Google Shape;477;p66"/>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adopts the longest chain and tries to extend it.</a:t>
            </a:r>
            <a:endParaRPr/>
          </a:p>
        </p:txBody>
      </p:sp>
      <p:sp>
        <p:nvSpPr>
          <p:cNvPr id="478" name="Google Shape;478;p66"/>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79" name="Google Shape;479;p66"/>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80" name="Google Shape;480;p66"/>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81" name="Google Shape;481;p66"/>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82" name="Google Shape;482;p66"/>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83" name="Google Shape;483;p66"/>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84" name="Google Shape;484;p66"/>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85" name="Google Shape;485;p66"/>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486" name="Google Shape;486;p66"/>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492" name="Google Shape;492;p67"/>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p:txBody>
      </p:sp>
      <p:sp>
        <p:nvSpPr>
          <p:cNvPr id="493" name="Google Shape;493;p67"/>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4" name="Google Shape;494;p67"/>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5" name="Google Shape;495;p67"/>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6" name="Google Shape;496;p67"/>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97" name="Google Shape;497;p67"/>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98" name="Google Shape;498;p67"/>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99" name="Google Shape;499;p67"/>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00" name="Google Shape;500;p67"/>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01" name="Google Shape;501;p67"/>
          <p:cNvCxnSpPr>
            <a:stCxn id="500" idx="1"/>
            <a:endCxn id="493"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02" name="Google Shape;502;p67"/>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03" name="Google Shape;503;p67"/>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09" name="Google Shape;509;p68"/>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a:t>
            </a:r>
            <a:endParaRPr/>
          </a:p>
        </p:txBody>
      </p:sp>
      <p:sp>
        <p:nvSpPr>
          <p:cNvPr id="510" name="Google Shape;510;p68"/>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1" name="Google Shape;511;p68"/>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2" name="Google Shape;512;p68"/>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3" name="Google Shape;513;p68"/>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14" name="Google Shape;514;p68"/>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15" name="Google Shape;515;p68"/>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68"/>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17" name="Google Shape;517;p68"/>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18" name="Google Shape;518;p68"/>
          <p:cNvCxnSpPr>
            <a:stCxn id="517" idx="1"/>
            <a:endCxn id="510"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19" name="Google Shape;519;p68"/>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20" name="Google Shape;520;p68"/>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8"/>
          <p:cNvSpPr txBox="1"/>
          <p:nvPr/>
        </p:nvSpPr>
        <p:spPr>
          <a:xfrm>
            <a:off x="5637375" y="4479000"/>
            <a:ext cx="161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Private block</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27" name="Google Shape;527;p69"/>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 until a competing honest block is created.</a:t>
            </a:r>
            <a:r>
              <a:rPr lang="en" baseline="30000">
                <a:solidFill>
                  <a:schemeClr val="dk1"/>
                </a:solidFill>
              </a:rPr>
              <a:t>*</a:t>
            </a:r>
            <a:endParaRPr baseline="30000"/>
          </a:p>
        </p:txBody>
      </p:sp>
      <p:sp>
        <p:nvSpPr>
          <p:cNvPr id="528" name="Google Shape;528;p69"/>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29" name="Google Shape;529;p69"/>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30" name="Google Shape;530;p69"/>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31" name="Google Shape;531;p69"/>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32" name="Google Shape;532;p69"/>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69"/>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69"/>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35" name="Google Shape;535;p69"/>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36" name="Google Shape;536;p69"/>
          <p:cNvCxnSpPr>
            <a:stCxn id="535" idx="1"/>
            <a:endCxn id="528"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37" name="Google Shape;537;p69"/>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38" name="Google Shape;538;p69"/>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69"/>
          <p:cNvSpPr/>
          <p:nvPr/>
        </p:nvSpPr>
        <p:spPr>
          <a:xfrm>
            <a:off x="6057975" y="228540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40" name="Google Shape;540;p69"/>
          <p:cNvCxnSpPr>
            <a:stCxn id="539" idx="1"/>
            <a:endCxn id="52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
        <p:nvSpPr>
          <p:cNvPr id="541" name="Google Shape;541;p69"/>
          <p:cNvSpPr txBox="1"/>
          <p:nvPr/>
        </p:nvSpPr>
        <p:spPr>
          <a:xfrm>
            <a:off x="5586550" y="220050"/>
            <a:ext cx="35031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aseline="30000"/>
              <a:t>*</a:t>
            </a:r>
            <a:r>
              <a:rPr lang="en" sz="1000"/>
              <a:t>Depending on the attacker’s network dominance, A might publish it when the honest chain is one block behind.</a:t>
            </a:r>
            <a:endParaRPr sz="10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47" name="Google Shape;547;p70"/>
          <p:cNvSpPr txBox="1">
            <a:spLocks noGrp="1"/>
          </p:cNvSpPr>
          <p:nvPr>
            <p:ph type="body" idx="1"/>
          </p:nvPr>
        </p:nvSpPr>
        <p:spPr>
          <a:xfrm>
            <a:off x="62250" y="1152450"/>
            <a:ext cx="90195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 until a competing honest block is created.</a:t>
            </a:r>
            <a:r>
              <a:rPr lang="en" baseline="30000">
                <a:solidFill>
                  <a:schemeClr val="dk1"/>
                </a:solidFill>
              </a:rPr>
              <a:t>*</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rPr>
              <a:t>If the other parties adopt the adversarial block, selfish mining attack is successful.</a:t>
            </a:r>
            <a:endParaRPr/>
          </a:p>
        </p:txBody>
      </p:sp>
      <p:sp>
        <p:nvSpPr>
          <p:cNvPr id="548" name="Google Shape;548;p70"/>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49" name="Google Shape;549;p70"/>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50" name="Google Shape;550;p70"/>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51" name="Google Shape;551;p70"/>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52" name="Google Shape;552;p70"/>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70"/>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70"/>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55" name="Google Shape;555;p70"/>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56" name="Google Shape;556;p70"/>
          <p:cNvCxnSpPr>
            <a:stCxn id="555" idx="1"/>
            <a:endCxn id="548"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57" name="Google Shape;557;p70"/>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58" name="Google Shape;558;p70"/>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0"/>
          <p:cNvSpPr/>
          <p:nvPr/>
        </p:nvSpPr>
        <p:spPr>
          <a:xfrm>
            <a:off x="6057975" y="2285400"/>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60" name="Google Shape;560;p70"/>
          <p:cNvCxnSpPr>
            <a:stCxn id="559" idx="1"/>
            <a:endCxn id="54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
        <p:nvSpPr>
          <p:cNvPr id="561" name="Google Shape;561;p70"/>
          <p:cNvSpPr txBox="1"/>
          <p:nvPr/>
        </p:nvSpPr>
        <p:spPr>
          <a:xfrm>
            <a:off x="5918850" y="220050"/>
            <a:ext cx="3170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aseline="30000"/>
              <a:t>*</a:t>
            </a:r>
            <a:r>
              <a:rPr lang="en" sz="1000"/>
              <a:t>Depending on the attacker’s network dominance, A might publish it when the honest chain is one block behind.</a:t>
            </a:r>
            <a:endParaRPr sz="10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2b</a:t>
            </a:r>
            <a:endParaRPr/>
          </a:p>
        </p:txBody>
      </p:sp>
      <p:sp>
        <p:nvSpPr>
          <p:cNvPr id="567" name="Google Shape;567;p71"/>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rPr>
              <a:t>The honest parties produce a block before </a:t>
            </a:r>
            <a:r>
              <a:rPr lang="en">
                <a:solidFill>
                  <a:schemeClr val="dk1"/>
                </a:solidFill>
                <a:latin typeface="Lobster"/>
                <a:ea typeface="Lobster"/>
                <a:cs typeface="Lobster"/>
                <a:sym typeface="Lobster"/>
              </a:rPr>
              <a:t>A</a:t>
            </a:r>
            <a:r>
              <a:rPr lang="en">
                <a:solidFill>
                  <a:schemeClr val="dk1"/>
                </a:solidFill>
              </a:rPr>
              <a:t>.</a:t>
            </a:r>
            <a:endParaRPr baseline="30000"/>
          </a:p>
        </p:txBody>
      </p:sp>
      <p:sp>
        <p:nvSpPr>
          <p:cNvPr id="568" name="Google Shape;568;p71"/>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69" name="Google Shape;569;p71"/>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70" name="Google Shape;570;p71"/>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71" name="Google Shape;571;p71"/>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72" name="Google Shape;572;p71"/>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71"/>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71"/>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75" name="Google Shape;575;p71"/>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76" name="Google Shape;576;p71"/>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1"/>
          <p:cNvSpPr/>
          <p:nvPr/>
        </p:nvSpPr>
        <p:spPr>
          <a:xfrm>
            <a:off x="6057975" y="228540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78" name="Google Shape;578;p71"/>
          <p:cNvCxnSpPr>
            <a:stCxn id="577" idx="1"/>
            <a:endCxn id="56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2b</a:t>
            </a:r>
            <a:endParaRPr/>
          </a:p>
        </p:txBody>
      </p:sp>
      <p:sp>
        <p:nvSpPr>
          <p:cNvPr id="584" name="Google Shape;584;p72"/>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rPr>
              <a:t>The honest parties produce a block before </a:t>
            </a:r>
            <a:r>
              <a:rPr lang="en">
                <a:solidFill>
                  <a:schemeClr val="dk1"/>
                </a:solidFill>
                <a:latin typeface="Lobster"/>
                <a:ea typeface="Lobster"/>
                <a:cs typeface="Lobster"/>
                <a:sym typeface="Lobster"/>
              </a:rPr>
              <a:t>A</a:t>
            </a:r>
            <a:r>
              <a:rPr lang="en">
                <a:solidFill>
                  <a:schemeClr val="dk1"/>
                </a:solidFill>
              </a:rPr>
              <a:t>.</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adopts the block and goes to step 1.</a:t>
            </a:r>
            <a:endParaRPr baseline="30000"/>
          </a:p>
        </p:txBody>
      </p:sp>
      <p:sp>
        <p:nvSpPr>
          <p:cNvPr id="585" name="Google Shape;585;p72"/>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6" name="Google Shape;586;p72"/>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7" name="Google Shape;587;p72"/>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8" name="Google Shape;588;p72"/>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89" name="Google Shape;589;p72"/>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90" name="Google Shape;590;p72"/>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91" name="Google Shape;591;p72"/>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92" name="Google Shape;592;p72"/>
          <p:cNvSpPr txBox="1"/>
          <p:nvPr/>
        </p:nvSpPr>
        <p:spPr>
          <a:xfrm>
            <a:off x="2706700"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93" name="Google Shape;593;p72"/>
          <p:cNvSpPr/>
          <p:nvPr/>
        </p:nvSpPr>
        <p:spPr>
          <a:xfrm rot="-5400000">
            <a:off x="3277900" y="1934875"/>
            <a:ext cx="470700" cy="43959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72"/>
          <p:cNvSpPr/>
          <p:nvPr/>
        </p:nvSpPr>
        <p:spPr>
          <a:xfrm>
            <a:off x="53226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95" name="Google Shape;595;p72"/>
          <p:cNvCxnSpPr>
            <a:stCxn id="594" idx="1"/>
            <a:endCxn id="585" idx="3"/>
          </p:cNvCxnSpPr>
          <p:nvPr/>
        </p:nvCxnSpPr>
        <p:spPr>
          <a:xfrm rot="10800000">
            <a:off x="5009125" y="3356175"/>
            <a:ext cx="3135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7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a:t>
            </a:r>
            <a:endParaRPr/>
          </a:p>
        </p:txBody>
      </p:sp>
      <p:sp>
        <p:nvSpPr>
          <p:cNvPr id="601" name="Google Shape;601;p7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More generally: </a:t>
            </a:r>
            <a:r>
              <a:rPr lang="en">
                <a:solidFill>
                  <a:schemeClr val="dk1"/>
                </a:solidFill>
                <a:latin typeface="Lobster"/>
                <a:ea typeface="Lobster"/>
                <a:cs typeface="Lobster"/>
                <a:sym typeface="Lobster"/>
              </a:rPr>
              <a:t>A</a:t>
            </a:r>
            <a:r>
              <a:rPr lang="en">
                <a:solidFill>
                  <a:schemeClr val="dk1"/>
                </a:solidFill>
              </a:rPr>
              <a:t> will be capable of censoring blocks, if</a:t>
            </a: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latin typeface="Lobster"/>
                <a:ea typeface="Lobster"/>
                <a:cs typeface="Lobster"/>
                <a:sym typeface="Lobster"/>
              </a:rPr>
              <a:t>A</a:t>
            </a:r>
            <a:r>
              <a:rPr lang="en">
                <a:solidFill>
                  <a:schemeClr val="dk1"/>
                </a:solidFill>
              </a:rPr>
              <a:t>’s chain gets two blocks ahead of the public chain</a:t>
            </a: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latin typeface="Lobster"/>
                <a:ea typeface="Lobster"/>
                <a:cs typeface="Lobster"/>
                <a:sym typeface="Lobster"/>
              </a:rPr>
              <a:t>A</a:t>
            </a:r>
            <a:r>
              <a:rPr lang="en">
                <a:solidFill>
                  <a:schemeClr val="dk1"/>
                </a:solidFill>
              </a:rPr>
              <a:t> manages to deliver its block to the other parties first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In principle, when an honest party receives two chains of the same length, it chooses the first that it received</a:t>
            </a:r>
            <a:endParaRPr>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Jeremy Bentham (1748-1832)</a:t>
            </a:r>
            <a:endParaRPr>
              <a:latin typeface="Arial"/>
              <a:ea typeface="Arial"/>
              <a:cs typeface="Arial"/>
              <a:sym typeface="Arial"/>
            </a:endParaRPr>
          </a:p>
        </p:txBody>
      </p:sp>
      <p:pic>
        <p:nvPicPr>
          <p:cNvPr id="128" name="Google Shape;128;p29"/>
          <p:cNvPicPr preferRelativeResize="0"/>
          <p:nvPr/>
        </p:nvPicPr>
        <p:blipFill>
          <a:blip r:embed="rId3">
            <a:alphaModFix/>
          </a:blip>
          <a:stretch>
            <a:fillRect/>
          </a:stretch>
        </p:blipFill>
        <p:spPr>
          <a:xfrm>
            <a:off x="3048388" y="1267025"/>
            <a:ext cx="3047228" cy="382097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07" name="Google Shape;607;p7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contributes only towards censoring blocks and not towards extending the public ledger</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During the attack, the total (expected) number of blocks in the public ledger is less than the expected number of blocks when </a:t>
            </a:r>
            <a:r>
              <a:rPr lang="en">
                <a:solidFill>
                  <a:schemeClr val="dk1"/>
                </a:solidFill>
                <a:latin typeface="Lobster"/>
                <a:ea typeface="Lobster"/>
                <a:cs typeface="Lobster"/>
                <a:sym typeface="Lobster"/>
              </a:rPr>
              <a:t>A</a:t>
            </a:r>
            <a:r>
              <a:rPr lang="en">
                <a:solidFill>
                  <a:schemeClr val="dk1"/>
                </a:solidFill>
              </a:rPr>
              <a:t> follows the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t>
            </a:r>
            <a:r>
              <a:rPr lang="en">
                <a:solidFill>
                  <a:schemeClr val="dk1"/>
                </a:solidFill>
                <a:latin typeface="Lobster"/>
                <a:ea typeface="Lobster"/>
                <a:cs typeface="Lobster"/>
                <a:sym typeface="Lobster"/>
              </a:rPr>
              <a:t>A</a:t>
            </a:r>
            <a:r>
              <a:rPr lang="en">
                <a:solidFill>
                  <a:schemeClr val="dk1"/>
                </a:solidFill>
              </a:rPr>
              <a:t> does not manage to deliver its block first, </a:t>
            </a:r>
            <a:r>
              <a:rPr lang="en">
                <a:solidFill>
                  <a:schemeClr val="dk1"/>
                </a:solidFill>
                <a:latin typeface="Lobster"/>
                <a:ea typeface="Lobster"/>
                <a:cs typeface="Lobster"/>
                <a:sym typeface="Lobster"/>
              </a:rPr>
              <a:t>A</a:t>
            </a:r>
            <a:r>
              <a:rPr lang="en">
                <a:solidFill>
                  <a:schemeClr val="dk1"/>
                </a:solidFill>
              </a:rPr>
              <a:t> loses the block’s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However, it is assumed that </a:t>
            </a:r>
            <a:r>
              <a:rPr lang="en">
                <a:solidFill>
                  <a:schemeClr val="dk1"/>
                </a:solidFill>
                <a:latin typeface="Lobster"/>
                <a:ea typeface="Lobster"/>
                <a:cs typeface="Lobster"/>
                <a:sym typeface="Lobster"/>
              </a:rPr>
              <a:t>A</a:t>
            </a:r>
            <a:r>
              <a:rPr lang="en">
                <a:solidFill>
                  <a:schemeClr val="dk1"/>
                </a:solidFill>
              </a:rPr>
              <a:t> has </a:t>
            </a:r>
            <a:r>
              <a:rPr lang="en" i="1">
                <a:solidFill>
                  <a:schemeClr val="dk1"/>
                </a:solidFill>
              </a:rPr>
              <a:t>some</a:t>
            </a:r>
            <a:r>
              <a:rPr lang="en">
                <a:solidFill>
                  <a:schemeClr val="dk1"/>
                </a:solidFill>
              </a:rPr>
              <a:t> control over the message delivery schedule</a:t>
            </a:r>
            <a:endParaRPr>
              <a:solidFill>
                <a:schemeClr val="dk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13" name="Google Shape;613;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Consider an execution that consists of “block rounds"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Assume that </a:t>
            </a:r>
            <a:r>
              <a:rPr lang="en">
                <a:solidFill>
                  <a:schemeClr val="dk1"/>
                </a:solidFill>
                <a:latin typeface="Lobster"/>
                <a:ea typeface="Lobster"/>
                <a:cs typeface="Lobster"/>
                <a:sym typeface="Lobster"/>
              </a:rPr>
              <a:t>A</a:t>
            </a:r>
            <a:r>
              <a:rPr lang="en">
                <a:solidFill>
                  <a:schemeClr val="dk1"/>
                </a:solidFill>
              </a:rPr>
              <a:t> always wins the network race vs. public blocks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has probability α to produce the next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Honest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a:t>
            </a:r>
            <a:r>
              <a:rPr lang="en" i="1">
                <a:solidFill>
                  <a:schemeClr val="dk1"/>
                </a:solidFill>
              </a:rPr>
              <a:t>n </a:t>
            </a:r>
            <a:r>
              <a:rPr lang="en">
                <a:solidFill>
                  <a:schemeClr val="dk1"/>
                </a:solidFill>
              </a:rPr>
              <a:t>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αᐧn blocks in expectation</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a:t>
            </a:r>
            <a:r>
              <a:rPr lang="en" b="1">
                <a:solidFill>
                  <a:schemeClr val="dk1"/>
                </a:solidFill>
              </a:rPr>
              <a:t> </a:t>
            </a:r>
            <a:r>
              <a:rPr lang="en">
                <a:solidFill>
                  <a:schemeClr val="dk1"/>
                </a:solidFill>
              </a:rPr>
              <a:t>(Absolute Rewards) = αᐧ</a:t>
            </a:r>
            <a:r>
              <a:rPr lang="en" i="1">
                <a:solidFill>
                  <a:schemeClr val="dk1"/>
                </a:solidFill>
              </a:rPr>
              <a:t>n</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7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19" name="Google Shape;619;p7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Consider an execution that consists of “block rounds"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Assume that </a:t>
            </a:r>
            <a:r>
              <a:rPr lang="en">
                <a:solidFill>
                  <a:schemeClr val="dk1"/>
                </a:solidFill>
                <a:latin typeface="Lobster"/>
                <a:ea typeface="Lobster"/>
                <a:cs typeface="Lobster"/>
                <a:sym typeface="Lobster"/>
              </a:rPr>
              <a:t>A</a:t>
            </a:r>
            <a:r>
              <a:rPr lang="en">
                <a:solidFill>
                  <a:schemeClr val="dk1"/>
                </a:solidFill>
              </a:rPr>
              <a:t> always wins the network race vs. public blocks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has probability α to produce the next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Honest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a:t>
            </a:r>
            <a:r>
              <a:rPr lang="en" i="1">
                <a:solidFill>
                  <a:schemeClr val="dk1"/>
                </a:solidFill>
              </a:rPr>
              <a:t>n </a:t>
            </a:r>
            <a:r>
              <a:rPr lang="en">
                <a:solidFill>
                  <a:schemeClr val="dk1"/>
                </a:solidFill>
              </a:rPr>
              <a:t>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αᐧn blocks in expectation</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a:t>
            </a:r>
            <a:r>
              <a:rPr lang="en" b="1">
                <a:solidFill>
                  <a:schemeClr val="dk1"/>
                </a:solidFill>
              </a:rPr>
              <a:t> </a:t>
            </a:r>
            <a:r>
              <a:rPr lang="en">
                <a:solidFill>
                  <a:schemeClr val="dk1"/>
                </a:solidFill>
              </a:rPr>
              <a:t>(Absolute Rewards) = αᐧ</a:t>
            </a:r>
            <a:r>
              <a:rPr lang="en" i="1">
                <a:solidFill>
                  <a:schemeClr val="dk1"/>
                </a:solidFill>
              </a:rPr>
              <a:t>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Selfish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(1-α)ᐧ</a:t>
            </a:r>
            <a:r>
              <a:rPr lang="en" i="1">
                <a:solidFill>
                  <a:schemeClr val="dk1"/>
                </a:solidFill>
              </a:rPr>
              <a:t>n</a:t>
            </a:r>
            <a:r>
              <a:rPr lang="en">
                <a:solidFill>
                  <a:schemeClr val="dk1"/>
                </a:solidFill>
              </a:rPr>
              <a:t> 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a:t>
            </a:r>
            <a:r>
              <a:rPr lang="en" i="1">
                <a:solidFill>
                  <a:schemeClr val="dk1"/>
                </a:solidFill>
              </a:rPr>
              <a:t>n</a:t>
            </a:r>
            <a:r>
              <a:rPr lang="en">
                <a:solidFill>
                  <a:schemeClr val="dk1"/>
                </a:solidFill>
              </a:rPr>
              <a:t> of those 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 / (1-α), (Absolute Rewards) = αᐧ</a:t>
            </a:r>
            <a:r>
              <a:rPr lang="en" i="1">
                <a:solidFill>
                  <a:schemeClr val="dk1"/>
                </a:solidFill>
              </a:rPr>
              <a:t>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In a static difficulty setting absolute rewards are unaffected... but relative rewards increase!</a:t>
            </a:r>
            <a:endParaRPr sz="1800">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7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and Equilibria, III</a:t>
            </a:r>
            <a:endParaRPr/>
          </a:p>
        </p:txBody>
      </p:sp>
      <p:sp>
        <p:nvSpPr>
          <p:cNvPr id="625" name="Google Shape;625;p7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If difficulty adjusts…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Selfish mining will impact chain growth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difficulty recalculation mechanism will lower the difficulty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Block production per actual unit of time will increase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Attacker will also receive higher number of (absolute) rewards compared to honest play</a:t>
            </a:r>
            <a:endParaRPr>
              <a:solidFill>
                <a:schemeClr val="dk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7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Block Reward Zero Attack</a:t>
            </a:r>
            <a:endParaRPr/>
          </a:p>
        </p:txBody>
      </p:sp>
      <p:sp>
        <p:nvSpPr>
          <p:cNvPr id="631" name="Google Shape;631;p7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When the block reward becomes zero, incentives come only from tx fees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following deviation may be profitable: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When a miner receives two blocks of the same height, instead of choosing the first one it chooses the block that leaves the most transaction fees unclaimed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 selfish miner can take advantage of this deviation by creating a fork with a block with less transaction fees than the block in the head of the public ledger</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attacker sacrifices part of their tx fees to attract others to join the fork</a:t>
            </a:r>
            <a:endParaRPr>
              <a:solidFill>
                <a:schemeClr val="dk1"/>
              </a:solidFill>
            </a:endParaRPr>
          </a:p>
          <a:p>
            <a:pPr marL="0" lvl="0" indent="0" algn="l" rtl="0">
              <a:spcBef>
                <a:spcPts val="1200"/>
              </a:spcBef>
              <a:spcAft>
                <a:spcPts val="1600"/>
              </a:spcAft>
              <a:buNone/>
            </a:pPr>
            <a:endParaRPr/>
          </a:p>
        </p:txBody>
      </p:sp>
      <p:sp>
        <p:nvSpPr>
          <p:cNvPr id="632" name="Google Shape;632;p78"/>
          <p:cNvSpPr txBox="1"/>
          <p:nvPr/>
        </p:nvSpPr>
        <p:spPr>
          <a:xfrm>
            <a:off x="637475" y="4625525"/>
            <a:ext cx="56595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rPr>
              <a:t>Carlsten, Miles, et al. "On the instability of bitcoin without the block reward."  ( 2016) </a:t>
            </a:r>
            <a:endParaRPr sz="1100">
              <a:solidFill>
                <a:schemeClr val="dk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Bribery Attack</a:t>
            </a:r>
            <a:endParaRPr/>
          </a:p>
        </p:txBody>
      </p:sp>
      <p:sp>
        <p:nvSpPr>
          <p:cNvPr id="638" name="Google Shape;638;p7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The attacker creates a fork and includes in the first block a transaction τ</a:t>
            </a:r>
            <a:r>
              <a:rPr lang="en" baseline="-25000">
                <a:solidFill>
                  <a:schemeClr val="dk1"/>
                </a:solidFill>
              </a:rPr>
              <a:t>0</a:t>
            </a:r>
            <a:r>
              <a:rPr lang="en">
                <a:solidFill>
                  <a:schemeClr val="dk1"/>
                </a:solidFill>
              </a:rPr>
              <a:t> that gives </a:t>
            </a:r>
            <a:r>
              <a:rPr lang="en" i="1">
                <a:solidFill>
                  <a:schemeClr val="dk1"/>
                </a:solidFill>
              </a:rPr>
              <a:t>bribe </a:t>
            </a:r>
            <a:r>
              <a:rPr lang="en">
                <a:solidFill>
                  <a:schemeClr val="dk1"/>
                </a:solidFill>
              </a:rPr>
              <a:t>money to miners who will adopt the fork and will extend this block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input of τ</a:t>
            </a:r>
            <a:r>
              <a:rPr lang="en" baseline="-25000">
                <a:solidFill>
                  <a:schemeClr val="dk1"/>
                </a:solidFill>
              </a:rPr>
              <a:t>0</a:t>
            </a:r>
            <a:r>
              <a:rPr lang="en">
                <a:solidFill>
                  <a:schemeClr val="dk1"/>
                </a:solidFill>
              </a:rPr>
              <a:t> is also transmitted in the public ledger and double spends the bribe money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the chain of the attacker does not become longer than the public ledger then the attacker does not lose the bribe money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 this case, miners who adopted this fork will have spent computational power without gaining anything</a:t>
            </a:r>
            <a:br>
              <a:rPr lang="en" sz="2000">
                <a:solidFill>
                  <a:schemeClr val="dk1"/>
                </a:solidFill>
              </a:rPr>
            </a:br>
            <a:br>
              <a:rPr lang="en" sz="2000">
                <a:solidFill>
                  <a:schemeClr val="dk1"/>
                </a:solidFill>
              </a:rPr>
            </a:br>
            <a:endParaRPr sz="1200">
              <a:solidFill>
                <a:schemeClr val="dk1"/>
              </a:solidFill>
            </a:endParaRPr>
          </a:p>
          <a:p>
            <a:pPr marL="0" lvl="0" indent="0" algn="l" rtl="0">
              <a:spcBef>
                <a:spcPts val="4400"/>
              </a:spcBef>
              <a:spcAft>
                <a:spcPts val="1600"/>
              </a:spcAft>
              <a:buNone/>
            </a:pPr>
            <a:endParaRPr sz="2000"/>
          </a:p>
        </p:txBody>
      </p:sp>
      <p:sp>
        <p:nvSpPr>
          <p:cNvPr id="639" name="Google Shape;639;p79"/>
          <p:cNvSpPr txBox="1"/>
          <p:nvPr/>
        </p:nvSpPr>
        <p:spPr>
          <a:xfrm>
            <a:off x="637475" y="4473125"/>
            <a:ext cx="6450900" cy="403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4400"/>
              </a:spcAft>
              <a:buNone/>
            </a:pPr>
            <a:r>
              <a:rPr lang="en" sz="1100">
                <a:solidFill>
                  <a:schemeClr val="dk1"/>
                </a:solidFill>
              </a:rPr>
              <a:t>Bonneau, Joseph, et al. "Why buy when you can rent? bribery attacks on Bitcoin consensus." (2016).</a:t>
            </a:r>
            <a:endParaRPr sz="1100">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80"/>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Mining Pools</a:t>
            </a:r>
            <a:endParaRPr sz="4800">
              <a:solidFill>
                <a:srgbClr val="000000"/>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pools</a:t>
            </a:r>
            <a:endParaRPr/>
          </a:p>
        </p:txBody>
      </p:sp>
      <p:sp>
        <p:nvSpPr>
          <p:cNvPr id="650" name="Google Shape;650;p8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Mining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gives a high reward per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has a small probability of success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variance is high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typically collaborate in </a:t>
            </a:r>
            <a:r>
              <a:rPr lang="en" b="1">
                <a:solidFill>
                  <a:schemeClr val="dk1"/>
                </a:solidFill>
              </a:rPr>
              <a:t>mining pools</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temporal discounting</a:t>
            </a:r>
            <a:r>
              <a:rPr lang="en">
                <a:solidFill>
                  <a:schemeClr val="dk1"/>
                </a:solidFill>
              </a:rPr>
              <a:t>: the tendency to disfavor rare or delayed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 prefer to get $1,600 per month than $80,000 after 4 years”</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 miner in a pool finds a block, rewards are split among the pool members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Splitting is </a:t>
            </a:r>
            <a:r>
              <a:rPr lang="en" i="1">
                <a:solidFill>
                  <a:schemeClr val="dk1"/>
                </a:solidFill>
              </a:rPr>
              <a:t>pro rata</a:t>
            </a:r>
            <a:r>
              <a:rPr lang="en">
                <a:solidFill>
                  <a:schemeClr val="dk1"/>
                </a:solidFill>
              </a:rPr>
              <a:t> according to the computational power contributed by each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outside of pools (very rare) are called </a:t>
            </a:r>
            <a:r>
              <a:rPr lang="en" b="1">
                <a:solidFill>
                  <a:schemeClr val="dk1"/>
                </a:solidFill>
              </a:rPr>
              <a:t>solo</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Pools are maintained by a </a:t>
            </a:r>
            <a:r>
              <a:rPr lang="en" i="1">
                <a:solidFill>
                  <a:schemeClr val="dk1"/>
                </a:solidFill>
              </a:rPr>
              <a:t>trusted</a:t>
            </a:r>
            <a:r>
              <a:rPr lang="en">
                <a:solidFill>
                  <a:schemeClr val="dk1"/>
                </a:solidFill>
              </a:rPr>
              <a:t> </a:t>
            </a:r>
            <a:r>
              <a:rPr lang="en" b="1">
                <a:solidFill>
                  <a:schemeClr val="dk1"/>
                </a:solidFill>
              </a:rPr>
              <a:t>pool leader</a:t>
            </a:r>
            <a:endParaRPr>
              <a:solidFill>
                <a:schemeClr val="dk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8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inside a pool</a:t>
            </a:r>
            <a:endParaRPr/>
          </a:p>
        </p:txBody>
      </p:sp>
      <p:sp>
        <p:nvSpPr>
          <p:cNvPr id="656" name="Google Shape;656;p8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pool maintains a different </a:t>
            </a:r>
            <a:r>
              <a:rPr lang="en" b="1">
                <a:solidFill>
                  <a:schemeClr val="dk1"/>
                </a:solidFill>
              </a:rPr>
              <a:t>internal</a:t>
            </a:r>
            <a:r>
              <a:rPr lang="en">
                <a:solidFill>
                  <a:schemeClr val="dk1"/>
                </a:solidFill>
              </a:rPr>
              <a:t> target for proof-of-work T</a:t>
            </a:r>
            <a:r>
              <a:rPr lang="en" baseline="-25000">
                <a:solidFill>
                  <a:schemeClr val="dk1"/>
                </a:solidFill>
              </a:rPr>
              <a:t>pool </a:t>
            </a:r>
            <a:r>
              <a:rPr lang="en">
                <a:solidFill>
                  <a:schemeClr val="dk1"/>
                </a:solidFill>
              </a:rPr>
              <a:t>&gt; T</a:t>
            </a:r>
            <a:r>
              <a:rPr lang="en" baseline="-25000">
                <a:solidFill>
                  <a:schemeClr val="dk1"/>
                </a:solidFill>
              </a:rPr>
              <a:t>bitcoin</a:t>
            </a:r>
            <a:endParaRPr baseline="-25000">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 block satisfies T</a:t>
            </a:r>
            <a:r>
              <a:rPr lang="en" baseline="-25000">
                <a:solidFill>
                  <a:schemeClr val="dk1"/>
                </a:solidFill>
              </a:rPr>
              <a:t>bitcoin</a:t>
            </a:r>
            <a:r>
              <a:rPr lang="en">
                <a:solidFill>
                  <a:schemeClr val="dk1"/>
                </a:solidFill>
              </a:rPr>
              <a:t> &lt; H(B) &lt; T</a:t>
            </a:r>
            <a:r>
              <a:rPr lang="en" baseline="-25000">
                <a:solidFill>
                  <a:schemeClr val="dk1"/>
                </a:solidFill>
              </a:rPr>
              <a:t>pool</a:t>
            </a:r>
            <a:r>
              <a:rPr lang="en">
                <a:solidFill>
                  <a:schemeClr val="dk1"/>
                </a:solidFill>
              </a:rPr>
              <a:t>, it is called a </a:t>
            </a:r>
            <a:r>
              <a:rPr lang="en" b="1">
                <a:solidFill>
                  <a:schemeClr val="dk1"/>
                </a:solidFill>
              </a:rPr>
              <a:t>share</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miners of the pool mine as follows: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include a coinbase tx with output the pool leader’s address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H(B) &lt; T</a:t>
            </a:r>
            <a:r>
              <a:rPr lang="en" baseline="-25000">
                <a:solidFill>
                  <a:schemeClr val="dk1"/>
                </a:solidFill>
              </a:rPr>
              <a:t>bitcoin</a:t>
            </a:r>
            <a:r>
              <a:rPr lang="en">
                <a:solidFill>
                  <a:schemeClr val="dk1"/>
                </a:solidFill>
              </a:rPr>
              <a:t> , they broadcast the block to the</a:t>
            </a:r>
            <a:r>
              <a:rPr lang="en" b="1">
                <a:solidFill>
                  <a:schemeClr val="dk1"/>
                </a:solidFill>
              </a:rPr>
              <a:t> bitcoin network</a:t>
            </a:r>
            <a:endParaRPr baseline="-25000">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H(B) &lt; T</a:t>
            </a:r>
            <a:r>
              <a:rPr lang="en" baseline="-25000">
                <a:solidFill>
                  <a:schemeClr val="dk1"/>
                </a:solidFill>
              </a:rPr>
              <a:t>pool</a:t>
            </a:r>
            <a:r>
              <a:rPr lang="en">
                <a:solidFill>
                  <a:schemeClr val="dk1"/>
                </a:solidFill>
              </a:rPr>
              <a:t>, they broadcast the share</a:t>
            </a:r>
            <a:r>
              <a:rPr lang="en" b="1">
                <a:solidFill>
                  <a:schemeClr val="dk1"/>
                </a:solidFill>
              </a:rPr>
              <a:t> inside the pool</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 leader </a:t>
            </a:r>
            <a:r>
              <a:rPr lang="en" b="1">
                <a:solidFill>
                  <a:schemeClr val="dk1"/>
                </a:solidFill>
              </a:rPr>
              <a:t>verifies shares</a:t>
            </a:r>
            <a:r>
              <a:rPr lang="en">
                <a:solidFill>
                  <a:schemeClr val="dk1"/>
                </a:solidFill>
              </a:rPr>
              <a:t> by: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Checking that PoW is satisfied with T</a:t>
            </a:r>
            <a:r>
              <a:rPr lang="en" baseline="-25000">
                <a:solidFill>
                  <a:schemeClr val="dk1"/>
                </a:solidFill>
              </a:rPr>
              <a:t>pool</a:t>
            </a:r>
            <a:endParaRPr baseline="-25000">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Checking that coinbase tx pays to the </a:t>
            </a:r>
            <a:r>
              <a:rPr lang="en" b="1">
                <a:solidFill>
                  <a:schemeClr val="dk1"/>
                </a:solidFill>
              </a:rPr>
              <a:t>pool’s address</a:t>
            </a:r>
            <a:r>
              <a:rPr lang="en">
                <a:solidFill>
                  <a:schemeClr val="dk1"/>
                </a:solidFill>
              </a:rPr>
              <a:t> and not some other address</a:t>
            </a:r>
            <a:endParaRPr>
              <a:solidFill>
                <a:schemeClr val="dk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8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Pool rewarding</a:t>
            </a:r>
            <a:endParaRPr/>
          </a:p>
        </p:txBody>
      </p:sp>
      <p:sp>
        <p:nvSpPr>
          <p:cNvPr id="662" name="Google Shape;662;p8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When a bitcoin block is created, each node in the pool is rewarded </a:t>
            </a:r>
            <a:r>
              <a:rPr lang="en" i="1">
                <a:solidFill>
                  <a:schemeClr val="dk1"/>
                </a:solidFill>
              </a:rPr>
              <a:t>proportionally </a:t>
            </a:r>
            <a:r>
              <a:rPr lang="en">
                <a:solidFill>
                  <a:schemeClr val="dk1"/>
                </a:solidFill>
              </a:rPr>
              <a:t>to the pool blocks they have recently generated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Node participants pay a </a:t>
            </a:r>
            <a:r>
              <a:rPr lang="en" i="1">
                <a:solidFill>
                  <a:schemeClr val="dk1"/>
                </a:solidFill>
              </a:rPr>
              <a:t>participation fee</a:t>
            </a:r>
            <a:r>
              <a:rPr lang="en">
                <a:solidFill>
                  <a:schemeClr val="dk1"/>
                </a:solidFill>
              </a:rPr>
              <a:t> to the pool leader</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Pools are a trusted scheme: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Miners trust the pool leader, but the pool leader does not trust the miners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Miners don’t trust the other miners in the pool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pool leader </a:t>
            </a:r>
            <a:r>
              <a:rPr lang="en" b="1">
                <a:solidFill>
                  <a:schemeClr val="dk1"/>
                </a:solidFill>
              </a:rPr>
              <a:t>can steal</a:t>
            </a:r>
            <a:r>
              <a:rPr lang="en">
                <a:solidFill>
                  <a:schemeClr val="dk1"/>
                </a:solidFill>
              </a:rPr>
              <a:t> money, but they will be </a:t>
            </a:r>
            <a:r>
              <a:rPr lang="en" b="1">
                <a:solidFill>
                  <a:schemeClr val="dk1"/>
                </a:solidFill>
              </a:rPr>
              <a:t>detected</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Why can’t a pool miner mine shares with the pool’s address, but blocks</a:t>
            </a:r>
            <a:br>
              <a:rPr lang="en">
                <a:solidFill>
                  <a:schemeClr val="dk1"/>
                </a:solidFill>
              </a:rPr>
            </a:br>
            <a:r>
              <a:rPr lang="en">
                <a:solidFill>
                  <a:schemeClr val="dk1"/>
                </a:solidFill>
              </a:rPr>
              <a:t>with their own address?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don’t know if it will be a share or a block during mining!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After mining is completed, changing the address will invalidate the PoW.</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Utilitarianism</a:t>
            </a:r>
            <a:endParaRPr>
              <a:latin typeface="Arial"/>
              <a:ea typeface="Arial"/>
              <a:cs typeface="Arial"/>
              <a:sym typeface="Arial"/>
            </a:endParaRPr>
          </a:p>
        </p:txBody>
      </p:sp>
      <p:sp>
        <p:nvSpPr>
          <p:cNvPr id="134" name="Google Shape;134;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The principle of utility</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i="1">
                <a:solidFill>
                  <a:srgbClr val="000000"/>
                </a:solidFill>
                <a:latin typeface="Arial"/>
                <a:ea typeface="Arial"/>
                <a:cs typeface="Arial"/>
                <a:sym typeface="Arial"/>
              </a:rPr>
              <a:t>“that property in any object, whereby it tends to produce benefit, advantage, pleasure, good, or happiness” (Jeremy Bentham. An Introduction to the Principles of Morals and Legislation)</a:t>
            </a:r>
            <a:endParaRPr i="1">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Utility: the property that each person strives to maximize</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Money: people try to increase their financial wealth</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Social acceptance: people try to increase their fame or status</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Divine acceptance: people try to act as close as possible to what their religion dictates</a:t>
            </a:r>
            <a:endParaRPr>
              <a:solidFill>
                <a:srgbClr val="000000"/>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8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Pool Games</a:t>
            </a:r>
            <a:endParaRPr/>
          </a:p>
        </p:txBody>
      </p:sp>
      <p:sp>
        <p:nvSpPr>
          <p:cNvPr id="668" name="Google Shape;668;p8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To create a pool or join an existing one? </a:t>
            </a:r>
            <a:r>
              <a:rPr lang="en-GB" dirty="0">
                <a:solidFill>
                  <a:schemeClr val="dk1"/>
                </a:solidFill>
              </a:rPr>
              <a:t>T</a:t>
            </a:r>
            <a:r>
              <a:rPr lang="en" dirty="0">
                <a:solidFill>
                  <a:schemeClr val="dk1"/>
                </a:solidFill>
              </a:rPr>
              <a:t>o switch between pools or stay in the same?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Assuming cost of verification and pool maintenance is non-negligible: </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Optimal solution is a single dictatorial pool</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Reason: offset costs with the player that has the lowest service cost</a:t>
            </a:r>
            <a:endParaRPr dirty="0">
              <a:solidFill>
                <a:schemeClr val="dk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8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Block withholding attack</a:t>
            </a:r>
            <a:endParaRPr/>
          </a:p>
        </p:txBody>
      </p:sp>
      <p:sp>
        <p:nvSpPr>
          <p:cNvPr id="674" name="Google Shape;674;p85"/>
          <p:cNvSpPr txBox="1">
            <a:spLocks noGrp="1"/>
          </p:cNvSpPr>
          <p:nvPr>
            <p:ph type="body" idx="1"/>
          </p:nvPr>
        </p:nvSpPr>
        <p:spPr>
          <a:xfrm>
            <a:off x="285300" y="9649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Consider there exists just two pools A, B with hashing power α and β resp.</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 segment of pool A (α’) “infiltrates” pool B:</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participates in pooled mining</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receives rewards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does not share the solutions it finds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Assuming no other deviations, over a period of </a:t>
            </a:r>
            <a:r>
              <a:rPr lang="en" i="1" dirty="0">
                <a:solidFill>
                  <a:schemeClr val="dk1"/>
                </a:solidFill>
              </a:rPr>
              <a:t>n</a:t>
            </a:r>
            <a:r>
              <a:rPr lang="en" dirty="0">
                <a:solidFill>
                  <a:schemeClr val="dk1"/>
                </a:solidFill>
              </a:rPr>
              <a:t> steps: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Pool A will produce (α-α’)*</a:t>
            </a:r>
            <a:r>
              <a:rPr lang="en" i="1" dirty="0">
                <a:solidFill>
                  <a:schemeClr val="dk1"/>
                </a:solidFill>
              </a:rPr>
              <a:t>n</a:t>
            </a:r>
            <a:r>
              <a:rPr lang="en" dirty="0">
                <a:solidFill>
                  <a:schemeClr val="dk1"/>
                </a:solidFill>
              </a:rPr>
              <a:t> blocks. </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Pool B will produce β*</a:t>
            </a:r>
            <a:r>
              <a:rPr lang="en" i="1" dirty="0">
                <a:solidFill>
                  <a:schemeClr val="dk1"/>
                </a:solidFill>
              </a:rPr>
              <a:t>n</a:t>
            </a:r>
            <a:r>
              <a:rPr lang="en" dirty="0">
                <a:solidFill>
                  <a:schemeClr val="dk1"/>
                </a:solidFill>
              </a:rPr>
              <a:t> blocks (same as before)</a:t>
            </a:r>
            <a:endParaRPr sz="1800"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In the same period of time, the shares of pool B will be distributed as follows: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Members of pool A will obtain α’ / (β+α’) of such shares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Members of pool B will obtain β / (β+α’) of such shares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Pool A’s rewards in </a:t>
            </a:r>
            <a:r>
              <a:rPr lang="en" i="1" dirty="0">
                <a:solidFill>
                  <a:schemeClr val="dk1"/>
                </a:solidFill>
              </a:rPr>
              <a:t>n </a:t>
            </a:r>
            <a:r>
              <a:rPr lang="en" dirty="0">
                <a:solidFill>
                  <a:schemeClr val="dk1"/>
                </a:solidFill>
              </a:rPr>
              <a:t>steps are (α-α’)</a:t>
            </a:r>
            <a:r>
              <a:rPr lang="en" i="1" dirty="0">
                <a:solidFill>
                  <a:schemeClr val="dk1"/>
                </a:solidFill>
              </a:rPr>
              <a:t>n</a:t>
            </a:r>
            <a:r>
              <a:rPr lang="en" dirty="0">
                <a:solidFill>
                  <a:schemeClr val="dk1"/>
                </a:solidFill>
              </a:rPr>
              <a:t> + β </a:t>
            </a:r>
            <a:r>
              <a:rPr lang="en" i="1" dirty="0">
                <a:solidFill>
                  <a:schemeClr val="dk1"/>
                </a:solidFill>
              </a:rPr>
              <a:t>n</a:t>
            </a:r>
            <a:r>
              <a:rPr lang="en" dirty="0">
                <a:solidFill>
                  <a:schemeClr val="dk1"/>
                </a:solidFill>
              </a:rPr>
              <a:t> α’/(β+α’) of total rewards            (α - α’ + β) </a:t>
            </a:r>
            <a:r>
              <a:rPr lang="en" i="1" dirty="0">
                <a:solidFill>
                  <a:schemeClr val="dk1"/>
                </a:solidFill>
              </a:rPr>
              <a:t>n, </a:t>
            </a:r>
            <a:r>
              <a:rPr lang="en" dirty="0">
                <a:solidFill>
                  <a:schemeClr val="dk1"/>
                </a:solidFill>
              </a:rPr>
              <a:t>relative </a:t>
            </a:r>
            <a:r>
              <a:rPr lang="el-GR" dirty="0">
                <a:solidFill>
                  <a:schemeClr val="dk1"/>
                </a:solidFill>
              </a:rPr>
              <a:t>(</a:t>
            </a:r>
            <a:r>
              <a:rPr lang="en" dirty="0">
                <a:solidFill>
                  <a:schemeClr val="dk1"/>
                </a:solidFill>
              </a:rPr>
              <a:t>(α-α’)+ βα’/(β+α’)</a:t>
            </a:r>
            <a:r>
              <a:rPr lang="el-GR" dirty="0">
                <a:solidFill>
                  <a:schemeClr val="dk1"/>
                </a:solidFill>
              </a:rPr>
              <a:t>)</a:t>
            </a:r>
            <a:r>
              <a:rPr lang="en" dirty="0">
                <a:solidFill>
                  <a:schemeClr val="dk1"/>
                </a:solidFill>
              </a:rPr>
              <a:t> </a:t>
            </a:r>
            <a:r>
              <a:rPr lang="el-GR" dirty="0">
                <a:solidFill>
                  <a:schemeClr val="dk1"/>
                </a:solidFill>
              </a:rPr>
              <a:t>/ </a:t>
            </a:r>
            <a:r>
              <a:rPr lang="en" dirty="0">
                <a:solidFill>
                  <a:schemeClr val="dk1"/>
                </a:solidFill>
              </a:rPr>
              <a:t>(α</a:t>
            </a:r>
            <a:r>
              <a:rPr lang="el-GR" dirty="0">
                <a:solidFill>
                  <a:schemeClr val="dk1"/>
                </a:solidFill>
              </a:rPr>
              <a:t>-</a:t>
            </a:r>
            <a:r>
              <a:rPr lang="el-GR" dirty="0" err="1">
                <a:solidFill>
                  <a:schemeClr val="dk1"/>
                </a:solidFill>
              </a:rPr>
              <a:t>α’+β</a:t>
            </a:r>
            <a:r>
              <a:rPr lang="el-GR" dirty="0">
                <a:solidFill>
                  <a:schemeClr val="dk1"/>
                </a:solidFill>
              </a:rPr>
              <a:t>)</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In terms of </a:t>
            </a:r>
            <a:r>
              <a:rPr lang="en" i="1" dirty="0">
                <a:solidFill>
                  <a:schemeClr val="dk1"/>
                </a:solidFill>
              </a:rPr>
              <a:t>relative rewards</a:t>
            </a:r>
            <a:r>
              <a:rPr lang="en" dirty="0">
                <a:solidFill>
                  <a:schemeClr val="dk1"/>
                </a:solidFill>
              </a:rPr>
              <a:t>, this is better than α/(α+β) (from honest </a:t>
            </a:r>
            <a:r>
              <a:rPr lang="en" dirty="0" err="1">
                <a:solidFill>
                  <a:schemeClr val="dk1"/>
                </a:solidFill>
              </a:rPr>
              <a:t>behaviour</a:t>
            </a:r>
            <a:r>
              <a:rPr lang="en" dirty="0">
                <a:solidFill>
                  <a:schemeClr val="dk1"/>
                </a:solidFill>
              </a:rPr>
              <a:t>)</a:t>
            </a:r>
            <a:endParaRPr dirty="0">
              <a:solidFill>
                <a:schemeClr val="dk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86"/>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Real-world Utility</a:t>
            </a:r>
            <a:endParaRPr sz="4800">
              <a:solidFill>
                <a:srgbClr val="000000"/>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8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 utility ≠ Cryptocurrency utility</a:t>
            </a:r>
            <a:endParaRPr/>
          </a:p>
        </p:txBody>
      </p:sp>
      <p:sp>
        <p:nvSpPr>
          <p:cNvPr id="685" name="Google Shape;685;p8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previous analyses measure utility in terms of </a:t>
            </a:r>
            <a:r>
              <a:rPr lang="en" b="1">
                <a:solidFill>
                  <a:schemeClr val="dk1"/>
                </a:solidFill>
              </a:rPr>
              <a:t>BTC received</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Real utility</a:t>
            </a:r>
            <a:r>
              <a:rPr lang="en">
                <a:solidFill>
                  <a:schemeClr val="dk1"/>
                </a:solidFill>
              </a:rPr>
              <a:t> depends also on the </a:t>
            </a:r>
            <a:r>
              <a:rPr lang="en" b="1">
                <a:solidFill>
                  <a:schemeClr val="dk1"/>
                </a:solidFill>
              </a:rPr>
              <a:t>exchange rate</a:t>
            </a:r>
            <a:r>
              <a:rPr lang="en">
                <a:solidFill>
                  <a:schemeClr val="dk1"/>
                </a:solidFill>
              </a:rPr>
              <a:t> (price) BTC/USD, BTC/GBP and other real-world (fiat) currencies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a:t>
            </a:r>
            <a:r>
              <a:rPr lang="en" b="1">
                <a:solidFill>
                  <a:schemeClr val="dk1"/>
                </a:solidFill>
              </a:rPr>
              <a:t>costs</a:t>
            </a:r>
            <a:r>
              <a:rPr lang="en">
                <a:solidFill>
                  <a:schemeClr val="dk1"/>
                </a:solidFill>
              </a:rPr>
              <a:t> (e.g., energy bills) are in real-world money, not cryptocurrency</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Market friction</a:t>
            </a:r>
            <a:r>
              <a:rPr lang="en">
                <a:solidFill>
                  <a:schemeClr val="dk1"/>
                </a:solidFill>
              </a:rPr>
              <a:t> (e.g., exchange fees) may further impact real utility</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Detectable deviations</a:t>
            </a:r>
            <a:r>
              <a:rPr lang="en">
                <a:solidFill>
                  <a:schemeClr val="dk1"/>
                </a:solidFill>
              </a:rPr>
              <a:t> from the protocol may impact the price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the protocol is perceived to be insecure or attackable → demand for BTC and trust in the network drops → BTC price drops → miner’s utility drops → counter-incentive to deviation</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however</a:t>
            </a:r>
            <a:r>
              <a:rPr lang="en">
                <a:solidFill>
                  <a:schemeClr val="dk1"/>
                </a:solidFill>
              </a:rPr>
              <a:t>, historical data show that the market typically does not respond in such manner (price does not drop significantly after an attack)</a:t>
            </a:r>
            <a:endParaRPr>
              <a:solidFill>
                <a:schemeClr val="dk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8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Will parties attack their own system?</a:t>
            </a:r>
            <a:endParaRPr/>
          </a:p>
        </p:txBody>
      </p:sp>
      <p:sp>
        <p:nvSpPr>
          <p:cNvPr id="691" name="Google Shape;691;p8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a:solidFill>
                  <a:schemeClr val="dk1"/>
                </a:solidFill>
              </a:rPr>
              <a:t>Detectable deviations</a:t>
            </a:r>
            <a:r>
              <a:rPr lang="en">
                <a:solidFill>
                  <a:schemeClr val="dk1"/>
                </a:solidFill>
              </a:rPr>
              <a:t> from the protocol may impact the price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the protocol is perceived to be insecure or attackable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demand for token and trust in the network drops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price drops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miner’s (or stakeholder’s) utility drops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may be </a:t>
            </a:r>
            <a:r>
              <a:rPr lang="en" b="1">
                <a:solidFill>
                  <a:schemeClr val="dk1"/>
                </a:solidFill>
              </a:rPr>
              <a:t>dis-incentivized</a:t>
            </a:r>
            <a:r>
              <a:rPr lang="en">
                <a:solidFill>
                  <a:schemeClr val="dk1"/>
                </a:solidFill>
              </a:rPr>
              <a:t> to attack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This argument is even more present in PoS, where participation is via the tokens themselves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However, </a:t>
            </a:r>
            <a:r>
              <a:rPr lang="en" b="1">
                <a:solidFill>
                  <a:schemeClr val="dk1"/>
                </a:solidFill>
              </a:rPr>
              <a:t>historical data</a:t>
            </a:r>
            <a:r>
              <a:rPr lang="en">
                <a:solidFill>
                  <a:schemeClr val="dk1"/>
                </a:solidFill>
              </a:rPr>
              <a:t> show that the </a:t>
            </a:r>
            <a:r>
              <a:rPr lang="en" b="1">
                <a:solidFill>
                  <a:schemeClr val="dk1"/>
                </a:solidFill>
              </a:rPr>
              <a:t>market does not respond</a:t>
            </a:r>
            <a:r>
              <a:rPr lang="en">
                <a:solidFill>
                  <a:schemeClr val="dk1"/>
                </a:solidFill>
              </a:rPr>
              <a:t> adequately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Prices don’t drop significantly after an attack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E.g., Ethereum Classic suffered two double-spending attacks in August 2020 and its price remained practically unaffected</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People have some </a:t>
            </a:r>
            <a:r>
              <a:rPr lang="en" b="1">
                <a:solidFill>
                  <a:schemeClr val="dk1"/>
                </a:solidFill>
                <a:latin typeface="Arial"/>
                <a:ea typeface="Arial"/>
                <a:cs typeface="Arial"/>
                <a:sym typeface="Arial"/>
              </a:rPr>
              <a:t>utility</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In the capitalist system, the utility is monetary </a:t>
            </a:r>
            <a:r>
              <a:rPr lang="en" b="1">
                <a:solidFill>
                  <a:schemeClr val="dk1"/>
                </a:solidFill>
                <a:latin typeface="Arial"/>
                <a:ea typeface="Arial"/>
                <a:cs typeface="Arial"/>
                <a:sym typeface="Arial"/>
              </a:rPr>
              <a:t>profit</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Therefore, profit seeking is the </a:t>
            </a:r>
            <a:r>
              <a:rPr lang="en" b="1">
                <a:solidFill>
                  <a:schemeClr val="dk1"/>
                </a:solidFill>
                <a:latin typeface="Arial"/>
                <a:ea typeface="Arial"/>
                <a:cs typeface="Arial"/>
                <a:sym typeface="Arial"/>
              </a:rPr>
              <a:t>rational</a:t>
            </a:r>
            <a:r>
              <a:rPr lang="en">
                <a:solidFill>
                  <a:schemeClr val="dk1"/>
                </a:solidFill>
                <a:latin typeface="Arial"/>
                <a:ea typeface="Arial"/>
                <a:cs typeface="Arial"/>
                <a:sym typeface="Arial"/>
              </a:rPr>
              <a:t> behavior</a:t>
            </a:r>
            <a:endParaRPr>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a:solidFill>
                  <a:schemeClr val="dk1"/>
                </a:solidFill>
                <a:latin typeface="Arial"/>
                <a:ea typeface="Arial"/>
                <a:cs typeface="Arial"/>
                <a:sym typeface="Arial"/>
              </a:rPr>
              <a:t>Every player is motivated to </a:t>
            </a:r>
            <a:r>
              <a:rPr lang="en" i="1">
                <a:solidFill>
                  <a:schemeClr val="dk1"/>
                </a:solidFill>
                <a:latin typeface="Arial"/>
                <a:ea typeface="Arial"/>
                <a:cs typeface="Arial"/>
                <a:sym typeface="Arial"/>
              </a:rPr>
              <a:t>always</a:t>
            </a:r>
            <a:r>
              <a:rPr lang="en">
                <a:solidFill>
                  <a:schemeClr val="dk1"/>
                </a:solidFill>
                <a:latin typeface="Arial"/>
                <a:ea typeface="Arial"/>
                <a:cs typeface="Arial"/>
                <a:sym typeface="Arial"/>
              </a:rPr>
              <a:t> maximize their own profit</a:t>
            </a:r>
            <a:endParaRPr>
              <a:solidFill>
                <a:schemeClr val="dk1"/>
              </a:solidFill>
              <a:latin typeface="Arial"/>
              <a:ea typeface="Arial"/>
              <a:cs typeface="Arial"/>
              <a:sym typeface="Arial"/>
            </a:endParaRPr>
          </a:p>
          <a:p>
            <a:pPr marL="0" lvl="0" indent="0" algn="l" rtl="0">
              <a:spcBef>
                <a:spcPts val="1600"/>
              </a:spcBef>
              <a:spcAft>
                <a:spcPts val="0"/>
              </a:spcAft>
              <a:buNone/>
            </a:pPr>
            <a:endParaRPr>
              <a:solidFill>
                <a:schemeClr val="dk1"/>
              </a:solidFill>
              <a:latin typeface="Arial"/>
              <a:ea typeface="Arial"/>
              <a:cs typeface="Arial"/>
              <a:sym typeface="Arial"/>
            </a:endParaRPr>
          </a:p>
          <a:p>
            <a:pPr marL="0" lvl="0" indent="0" algn="ctr" rtl="0">
              <a:spcBef>
                <a:spcPts val="1600"/>
              </a:spcBef>
              <a:spcAft>
                <a:spcPts val="1600"/>
              </a:spcAft>
              <a:buNone/>
            </a:pPr>
            <a:br>
              <a:rPr lang="en">
                <a:solidFill>
                  <a:schemeClr val="dk1"/>
                </a:solidFill>
                <a:latin typeface="Arial"/>
                <a:ea typeface="Arial"/>
                <a:cs typeface="Arial"/>
                <a:sym typeface="Arial"/>
              </a:rPr>
            </a:br>
            <a:r>
              <a:rPr lang="en">
                <a:solidFill>
                  <a:schemeClr val="dk1"/>
                </a:solidFill>
                <a:latin typeface="Arial"/>
                <a:ea typeface="Arial"/>
                <a:cs typeface="Arial"/>
                <a:sym typeface="Arial"/>
              </a:rPr>
              <a:t>How to design a system s.t. rational parties follow the prescribed protocol?</a:t>
            </a:r>
            <a:endParaRPr>
              <a:solidFill>
                <a:schemeClr val="dk1"/>
              </a:solidFill>
              <a:latin typeface="Arial"/>
              <a:ea typeface="Arial"/>
              <a:cs typeface="Arial"/>
              <a:sym typeface="Arial"/>
            </a:endParaRPr>
          </a:p>
        </p:txBody>
      </p:sp>
      <p:sp>
        <p:nvSpPr>
          <p:cNvPr id="140" name="Google Shape;140;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From the invisible hand to incentives</a:t>
            </a:r>
            <a:endParaRPr>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The economics of consensus</a:t>
            </a:r>
            <a:endParaRPr>
              <a:latin typeface="Arial"/>
              <a:ea typeface="Arial"/>
              <a:cs typeface="Arial"/>
              <a:sym typeface="Arial"/>
            </a:endParaRPr>
          </a:p>
        </p:txBody>
      </p:sp>
      <p:sp>
        <p:nvSpPr>
          <p:cNvPr id="146" name="Google Shape;146;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Running a consensus protocol involves multiple participants with possibly </a:t>
            </a:r>
            <a:r>
              <a:rPr lang="en" b="1">
                <a:solidFill>
                  <a:schemeClr val="dk1"/>
                </a:solidFill>
                <a:latin typeface="Arial"/>
                <a:ea typeface="Arial"/>
                <a:cs typeface="Arial"/>
                <a:sym typeface="Arial"/>
              </a:rPr>
              <a:t>conflicting interests</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What if participants, instead of being honest/malicious, instead </a:t>
            </a:r>
            <a:r>
              <a:rPr lang="en" b="1">
                <a:solidFill>
                  <a:schemeClr val="dk1"/>
                </a:solidFill>
                <a:latin typeface="Arial"/>
                <a:ea typeface="Arial"/>
                <a:cs typeface="Arial"/>
                <a:sym typeface="Arial"/>
              </a:rPr>
              <a:t>follow their best financial interest</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How are participants </a:t>
            </a:r>
            <a:r>
              <a:rPr lang="en" b="1">
                <a:solidFill>
                  <a:schemeClr val="dk1"/>
                </a:solidFill>
                <a:latin typeface="Arial"/>
                <a:ea typeface="Arial"/>
                <a:cs typeface="Arial"/>
                <a:sym typeface="Arial"/>
              </a:rPr>
              <a:t>incentivized</a:t>
            </a:r>
            <a:r>
              <a:rPr lang="en">
                <a:solidFill>
                  <a:schemeClr val="dk1"/>
                </a:solidFill>
                <a:latin typeface="Arial"/>
                <a:ea typeface="Arial"/>
                <a:cs typeface="Arial"/>
                <a:sym typeface="Arial"/>
              </a:rPr>
              <a:t> to engage? </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Are the desired properties of distributed ledgers (consistency, liveness) the result of the participants’ </a:t>
            </a:r>
            <a:r>
              <a:rPr lang="en" b="1">
                <a:solidFill>
                  <a:schemeClr val="dk1"/>
                </a:solidFill>
                <a:latin typeface="Arial"/>
                <a:ea typeface="Arial"/>
                <a:cs typeface="Arial"/>
                <a:sym typeface="Arial"/>
              </a:rPr>
              <a:t>rational engagement</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Bitcoin Incentives</a:t>
            </a:r>
            <a:endParaRPr sz="480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ockchain Course Them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127</TotalTime>
  <Words>3841</Words>
  <Application>Microsoft Macintosh PowerPoint</Application>
  <PresentationFormat>On-screen Show (16:9)</PresentationFormat>
  <Paragraphs>458</Paragraphs>
  <Slides>64</Slides>
  <Notes>64</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64</vt:i4>
      </vt:variant>
    </vt:vector>
  </HeadingPairs>
  <TitlesOfParts>
    <vt:vector size="69" baseType="lpstr">
      <vt:lpstr>Ubuntu</vt:lpstr>
      <vt:lpstr>Lobster</vt:lpstr>
      <vt:lpstr>Arial</vt:lpstr>
      <vt:lpstr>Simple Light</vt:lpstr>
      <vt:lpstr>Blockchain Course Theme</vt:lpstr>
      <vt:lpstr>PowerPoint Presentation</vt:lpstr>
      <vt:lpstr>[Previously]</vt:lpstr>
      <vt:lpstr>Adam Smith (1723-1790)</vt:lpstr>
      <vt:lpstr>The capitalist principle</vt:lpstr>
      <vt:lpstr>Jeremy Bentham (1748-1832)</vt:lpstr>
      <vt:lpstr>Utilitarianism</vt:lpstr>
      <vt:lpstr>From the invisible hand to incentives</vt:lpstr>
      <vt:lpstr>The economics of consensus</vt:lpstr>
      <vt:lpstr>PowerPoint Presentation</vt:lpstr>
      <vt:lpstr>Mining incentives</vt:lpstr>
      <vt:lpstr>Mining fees</vt:lpstr>
      <vt:lpstr>Mining block rewards</vt:lpstr>
      <vt:lpstr>The coinbase transaction</vt:lpstr>
      <vt:lpstr>The coinbase transaction</vt:lpstr>
      <vt:lpstr>Coinbase transaction validity</vt:lpstr>
      <vt:lpstr>Money supply in Bitcoin</vt:lpstr>
      <vt:lpstr>Money supply in Bitcoin</vt:lpstr>
      <vt:lpstr>PowerPoint Presentation</vt:lpstr>
      <vt:lpstr>Money distribution in Bitcoin</vt:lpstr>
      <vt:lpstr>Bitcoin denominations</vt:lpstr>
      <vt:lpstr>Ways to mine</vt:lpstr>
      <vt:lpstr>Is it profitable to mine? Probably not...</vt:lpstr>
      <vt:lpstr>Mining Games</vt:lpstr>
      <vt:lpstr>Dominant Strategy example</vt:lpstr>
      <vt:lpstr>Dominant Strategy example</vt:lpstr>
      <vt:lpstr>PowerPoint Presentation</vt:lpstr>
      <vt:lpstr>John Forbes Nash Jr. (1928-2015)</vt:lpstr>
      <vt:lpstr>Nash Equilibrium</vt:lpstr>
      <vt:lpstr>Nash Equilibrium</vt:lpstr>
      <vt:lpstr>Nash Equilibrium</vt:lpstr>
      <vt:lpstr>Generalisation to Coalitions</vt:lpstr>
      <vt:lpstr>Is Bitcoin a Nash Equilibrium ?</vt:lpstr>
      <vt:lpstr>Absolute Rewards, I</vt:lpstr>
      <vt:lpstr>Absolute Rewards, II</vt:lpstr>
      <vt:lpstr>Absolute Rewards, III</vt:lpstr>
      <vt:lpstr>Relative Rewards, I</vt:lpstr>
      <vt:lpstr>Relative Rewards, II</vt:lpstr>
      <vt:lpstr>Utility in probabilistic protocols</vt:lpstr>
      <vt:lpstr>Bitcoin and Equilibria</vt:lpstr>
      <vt:lpstr>PowerPoint Presentation</vt:lpstr>
      <vt:lpstr>Selfish Mining</vt:lpstr>
      <vt:lpstr>Selfish Mining, step 1</vt:lpstr>
      <vt:lpstr>Selfish Mining, step 2a</vt:lpstr>
      <vt:lpstr>Selfish Mining, step 2a</vt:lpstr>
      <vt:lpstr>Selfish Mining, step 2a</vt:lpstr>
      <vt:lpstr>Selfish Mining, step 2a</vt:lpstr>
      <vt:lpstr>Selfish Mining, step 2b</vt:lpstr>
      <vt:lpstr>Selfish Mining, step 2b</vt:lpstr>
      <vt:lpstr>Selfish Mining</vt:lpstr>
      <vt:lpstr>Selfish Mining, Analysis</vt:lpstr>
      <vt:lpstr>Selfish Mining, Analysis</vt:lpstr>
      <vt:lpstr>Selfish Mining, Analysis</vt:lpstr>
      <vt:lpstr>Bitcoin and Equilibria, III</vt:lpstr>
      <vt:lpstr>Block Reward Zero Attack</vt:lpstr>
      <vt:lpstr>Bribery Attack</vt:lpstr>
      <vt:lpstr>PowerPoint Presentation</vt:lpstr>
      <vt:lpstr>Mining pools</vt:lpstr>
      <vt:lpstr>Mining inside a pool</vt:lpstr>
      <vt:lpstr>Pool rewarding</vt:lpstr>
      <vt:lpstr>Mining Pool Games</vt:lpstr>
      <vt:lpstr>Block withholding attack</vt:lpstr>
      <vt:lpstr>PowerPoint Presentation</vt:lpstr>
      <vt:lpstr>Real utility ≠ Cryptocurrency utility</vt:lpstr>
      <vt:lpstr>Will parties attack their own system?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Aggelos Kiayias</cp:lastModifiedBy>
  <cp:revision>18</cp:revision>
  <dcterms:modified xsi:type="dcterms:W3CDTF">2024-10-30T00:01:18Z</dcterms:modified>
</cp:coreProperties>
</file>